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2"/>
  </p:notesMasterIdLst>
  <p:sldIdLst>
    <p:sldId id="311" r:id="rId2"/>
    <p:sldId id="312" r:id="rId3"/>
    <p:sldId id="315" r:id="rId4"/>
    <p:sldId id="296" r:id="rId5"/>
    <p:sldId id="297" r:id="rId6"/>
    <p:sldId id="445" r:id="rId7"/>
    <p:sldId id="446" r:id="rId8"/>
    <p:sldId id="448" r:id="rId9"/>
    <p:sldId id="450" r:id="rId10"/>
    <p:sldId id="451" r:id="rId11"/>
    <p:sldId id="452" r:id="rId12"/>
    <p:sldId id="453" r:id="rId13"/>
    <p:sldId id="454" r:id="rId14"/>
    <p:sldId id="319" r:id="rId15"/>
    <p:sldId id="456" r:id="rId16"/>
    <p:sldId id="457" r:id="rId17"/>
    <p:sldId id="458" r:id="rId18"/>
    <p:sldId id="449" r:id="rId19"/>
    <p:sldId id="461" r:id="rId20"/>
    <p:sldId id="460" r:id="rId21"/>
    <p:sldId id="462" r:id="rId22"/>
    <p:sldId id="463" r:id="rId23"/>
    <p:sldId id="464" r:id="rId24"/>
    <p:sldId id="466" r:id="rId25"/>
    <p:sldId id="305" r:id="rId26"/>
    <p:sldId id="459" r:id="rId27"/>
    <p:sldId id="467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8" r:id="rId46"/>
    <p:sldId id="517" r:id="rId47"/>
    <p:sldId id="519" r:id="rId48"/>
    <p:sldId id="520" r:id="rId49"/>
    <p:sldId id="521" r:id="rId50"/>
    <p:sldId id="1628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C000"/>
    <a:srgbClr val="00005C"/>
    <a:srgbClr val="06D24C"/>
    <a:srgbClr val="035920"/>
    <a:srgbClr val="F6F5F3"/>
    <a:srgbClr val="04862F"/>
    <a:srgbClr val="07DB4E"/>
    <a:srgbClr val="083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128" y="1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9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681" y="172376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334414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800" b="1">
                <a:solidFill>
                  <a:srgbClr val="0070C0"/>
                </a:solidFill>
              </a:defRPr>
            </a:lvl1pPr>
            <a:lvl2pPr>
              <a:defRPr sz="2400" b="0">
                <a:solidFill>
                  <a:schemeClr val="tx1"/>
                </a:solidFill>
              </a:defRPr>
            </a:lvl2pPr>
            <a:lvl3pPr>
              <a:defRPr sz="2000" b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0501DC-3EA8-8A2C-D1EA-147A97B62F70}"/>
              </a:ext>
            </a:extLst>
          </p:cNvPr>
          <p:cNvCxnSpPr/>
          <p:nvPr userDrawn="1"/>
        </p:nvCxnSpPr>
        <p:spPr>
          <a:xfrm>
            <a:off x="359739" y="985552"/>
            <a:ext cx="1143029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8">
            <a:extLst>
              <a:ext uri="{FF2B5EF4-FFF2-40B4-BE49-F238E27FC236}">
                <a16:creationId xmlns:a16="http://schemas.microsoft.com/office/drawing/2014/main" id="{D0B8E2F4-C99F-F948-7A81-FCB16B17C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520" y="238397"/>
            <a:ext cx="2105080" cy="61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200D611-D95F-BE1B-EEDE-D340F84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C3ECD-35F0-4568-B8C6-467655750EA4}" type="datetime1">
              <a:rPr lang="zh-CN" altLang="en-US" smtClean="0"/>
              <a:t>2025/5/5</a:t>
            </a:fld>
            <a:endParaRPr lang="zh-CN" alt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69222A86-31B2-8948-BB48-8C6E6031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 磁盘存储器管理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47106A4-A908-012E-3C4C-C5F7526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47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36.jpeg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图片 21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第</a:t>
            </a:r>
            <a:r>
              <a:rPr lang="en-US" altLang="zh-CN" sz="4800" dirty="0"/>
              <a:t>9</a:t>
            </a:r>
            <a:r>
              <a:rPr lang="zh-CN" altLang="en-US" sz="4800" dirty="0"/>
              <a:t>章 磁盘存储器管理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43012" y="589418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主讲教师：李玮玮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FAT</a:t>
            </a:r>
            <a:r>
              <a:rPr lang="zh-CN" altLang="en-US" sz="2800" b="1" dirty="0">
                <a:solidFill>
                  <a:schemeClr val="bg1"/>
                </a:solidFill>
              </a:rPr>
              <a:t>文件系统（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256" y="1274802"/>
            <a:ext cx="1041687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2500" dirty="0">
                <a:solidFill>
                  <a:srgbClr val="FF0000"/>
                </a:solidFill>
              </a:rPr>
              <a:t>FAT</a:t>
            </a:r>
            <a:r>
              <a:rPr lang="zh-CN" altLang="en-US" sz="2500" dirty="0">
                <a:solidFill>
                  <a:srgbClr val="FF0000"/>
                </a:solidFill>
              </a:rPr>
              <a:t>文件系统</a:t>
            </a:r>
            <a:r>
              <a:rPr lang="zh-CN" altLang="en-US" sz="2500" dirty="0"/>
              <a:t>是</a:t>
            </a:r>
            <a:r>
              <a:rPr lang="zh-CN" altLang="en-US" sz="2500" dirty="0">
                <a:solidFill>
                  <a:srgbClr val="0000FF"/>
                </a:solidFill>
              </a:rPr>
              <a:t>微软最早在</a:t>
            </a:r>
            <a:r>
              <a:rPr lang="en-US" altLang="zh-CN" sz="2500" dirty="0">
                <a:solidFill>
                  <a:srgbClr val="0000FF"/>
                </a:solidFill>
              </a:rPr>
              <a:t>MS-DOS</a:t>
            </a:r>
            <a:r>
              <a:rPr lang="zh-CN" altLang="en-US" sz="2500" dirty="0">
                <a:solidFill>
                  <a:srgbClr val="0000FF"/>
                </a:solidFill>
              </a:rPr>
              <a:t>开始使用的文件系统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2255" y="1947716"/>
            <a:ext cx="1041687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2500" dirty="0"/>
              <a:t>FAT</a:t>
            </a:r>
            <a:r>
              <a:rPr lang="zh-CN" altLang="en-US" sz="2500" dirty="0"/>
              <a:t>（</a:t>
            </a:r>
            <a:r>
              <a:rPr lang="en-US" altLang="zh-CN" sz="2500" dirty="0"/>
              <a:t>File Allocation Table</a:t>
            </a:r>
            <a:r>
              <a:rPr lang="zh-CN" altLang="en-US" sz="2500" dirty="0"/>
              <a:t>）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822255" y="2620631"/>
            <a:ext cx="1984953" cy="6712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da-DK" altLang="zh-CN" sz="2400" dirty="0"/>
              <a:t>FAT12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89" y="3540044"/>
            <a:ext cx="8626545" cy="17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/>
          <p:cNvSpPr txBox="1"/>
          <p:nvPr/>
        </p:nvSpPr>
        <p:spPr>
          <a:xfrm>
            <a:off x="3085944" y="2620630"/>
            <a:ext cx="1984953" cy="6712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da-DK" altLang="zh-CN" sz="2400" dirty="0"/>
              <a:t>FAT16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5302815" y="2618771"/>
            <a:ext cx="1661748" cy="5979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da-DK" altLang="zh-CN" sz="2400" dirty="0"/>
              <a:t>FAT32</a:t>
            </a:r>
          </a:p>
        </p:txBody>
      </p:sp>
      <p:sp>
        <p:nvSpPr>
          <p:cNvPr id="11" name="内容占位符 2"/>
          <p:cNvSpPr txBox="1"/>
          <p:nvPr/>
        </p:nvSpPr>
        <p:spPr>
          <a:xfrm>
            <a:off x="7341657" y="2620630"/>
            <a:ext cx="2936199" cy="5229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da-DK" altLang="zh-CN" sz="2400" dirty="0"/>
              <a:t>FAT64</a:t>
            </a:r>
            <a:r>
              <a:rPr lang="zh-CN" altLang="da-DK" sz="2400" dirty="0"/>
              <a:t>（</a:t>
            </a:r>
            <a:r>
              <a:rPr lang="da-DK" altLang="zh-CN" sz="2400" dirty="0"/>
              <a:t>exFAT</a:t>
            </a:r>
            <a:r>
              <a:rPr lang="zh-CN" altLang="da-DK" sz="2400" dirty="0"/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FAT</a:t>
            </a:r>
            <a:r>
              <a:rPr lang="zh-CN" altLang="en-US" sz="2800" b="1" dirty="0">
                <a:solidFill>
                  <a:schemeClr val="bg1"/>
                </a:solidFill>
              </a:rPr>
              <a:t>文件系统（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256" y="1274802"/>
            <a:ext cx="1041687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3000"/>
              </a:lnSpc>
            </a:pPr>
            <a:r>
              <a:rPr lang="zh-CN" altLang="en-US" sz="2500" dirty="0"/>
              <a:t>以盘块为单位的</a:t>
            </a:r>
            <a:r>
              <a:rPr lang="en-US" altLang="zh-CN" sz="2500" dirty="0">
                <a:solidFill>
                  <a:srgbClr val="FF0000"/>
                </a:solidFill>
              </a:rPr>
              <a:t>FAT</a:t>
            </a:r>
            <a:r>
              <a:rPr lang="zh-CN" altLang="en-US" sz="2500" dirty="0">
                <a:solidFill>
                  <a:srgbClr val="FF0000"/>
                </a:solidFill>
              </a:rPr>
              <a:t>文件系统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822255" y="1785383"/>
            <a:ext cx="10973505" cy="6712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FAT12</a:t>
            </a:r>
            <a:r>
              <a:rPr lang="zh-CN" altLang="en-US" sz="2400" dirty="0"/>
              <a:t>以盘块为基本分配单位，每个分区有两张相同的</a:t>
            </a:r>
            <a:r>
              <a:rPr lang="en-US" altLang="zh-CN" sz="2400" dirty="0"/>
              <a:t>FAT</a:t>
            </a:r>
            <a:r>
              <a:rPr lang="zh-CN" altLang="en-US" sz="2400" dirty="0"/>
              <a:t>表，</a:t>
            </a:r>
            <a:r>
              <a:rPr lang="en-US" altLang="zh-CN" sz="2400" dirty="0"/>
              <a:t>FAT1</a:t>
            </a:r>
            <a:r>
              <a:rPr lang="zh-CN" altLang="en-US" sz="2400" dirty="0"/>
              <a:t>和</a:t>
            </a:r>
            <a:r>
              <a:rPr lang="en-US" altLang="zh-CN" sz="2400" dirty="0"/>
              <a:t>FAT2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例如，对</a:t>
            </a:r>
            <a:r>
              <a:rPr lang="en-US" altLang="zh-CN" sz="2400" dirty="0"/>
              <a:t>1.2MB</a:t>
            </a:r>
            <a:r>
              <a:rPr lang="zh-CN" altLang="en-US" sz="2400" dirty="0"/>
              <a:t>的软盘，每个盘块大小为</a:t>
            </a:r>
            <a:r>
              <a:rPr lang="en-US" altLang="zh-CN" sz="2400" dirty="0"/>
              <a:t>512B</a:t>
            </a:r>
            <a:endParaRPr lang="da-DK" altLang="zh-CN" sz="2400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66872" y="2979493"/>
            <a:ext cx="6030624" cy="17456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/>
              <a:t>FAT</a:t>
            </a:r>
            <a:r>
              <a:rPr lang="zh-CN" altLang="en-US" sz="2400" dirty="0"/>
              <a:t>共有</a:t>
            </a:r>
            <a:r>
              <a:rPr lang="en-US" altLang="zh-CN" sz="2400" dirty="0"/>
              <a:t>2.4K</a:t>
            </a:r>
            <a:r>
              <a:rPr lang="zh-CN" altLang="en-US" sz="2400" dirty="0"/>
              <a:t>个表项（</a:t>
            </a:r>
            <a:r>
              <a:rPr lang="en-US" altLang="zh-CN" sz="2400" dirty="0"/>
              <a:t>1.2MB/512B</a:t>
            </a:r>
            <a:r>
              <a:rPr lang="zh-CN" altLang="en-US" sz="2400" dirty="0"/>
              <a:t>）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每个</a:t>
            </a:r>
            <a:r>
              <a:rPr lang="en-US" altLang="zh-CN" sz="2400" dirty="0"/>
              <a:t>FAT</a:t>
            </a:r>
            <a:r>
              <a:rPr lang="zh-CN" altLang="en-US" sz="2400" dirty="0"/>
              <a:t>表项占</a:t>
            </a:r>
            <a:r>
              <a:rPr lang="en-US" altLang="zh-CN" sz="2400" dirty="0"/>
              <a:t>12b</a:t>
            </a:r>
            <a:r>
              <a:rPr lang="zh-CN" altLang="en-US" sz="2400" dirty="0"/>
              <a:t>（</a:t>
            </a:r>
            <a:r>
              <a:rPr lang="en-US" altLang="zh-CN" sz="2400" dirty="0"/>
              <a:t>1.5B</a:t>
            </a:r>
            <a:r>
              <a:rPr lang="zh-CN" altLang="en-US" sz="2400" dirty="0"/>
              <a:t>）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因此</a:t>
            </a:r>
            <a:r>
              <a:rPr lang="en-US" altLang="zh-CN" sz="2400" dirty="0"/>
              <a:t>FAT</a:t>
            </a:r>
            <a:r>
              <a:rPr lang="zh-CN" altLang="en-US" sz="2400" dirty="0"/>
              <a:t>表占用</a:t>
            </a:r>
            <a:r>
              <a:rPr lang="en-US" altLang="zh-CN" sz="2400" dirty="0"/>
              <a:t>3.6KB(2.4K*1.5B)</a:t>
            </a:r>
          </a:p>
        </p:txBody>
      </p:sp>
      <p:pic>
        <p:nvPicPr>
          <p:cNvPr id="12" name="图片 2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2897166"/>
            <a:ext cx="4339741" cy="3473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740664" y="5038344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40664" y="5349240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0664" y="5696712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40664" y="5998464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FAT</a:t>
            </a:r>
            <a:r>
              <a:rPr lang="zh-CN" altLang="en-US" sz="2800" b="1" dirty="0">
                <a:solidFill>
                  <a:schemeClr val="bg1"/>
                </a:solidFill>
              </a:rPr>
              <a:t>文件系统（</a:t>
            </a:r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256" y="1274802"/>
            <a:ext cx="1041687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3000"/>
              </a:lnSpc>
            </a:pPr>
            <a:r>
              <a:rPr lang="zh-CN" altLang="en-US" sz="2500" dirty="0"/>
              <a:t>以簇为单位的</a:t>
            </a:r>
            <a:r>
              <a:rPr lang="en-US" altLang="zh-CN" sz="2500" dirty="0"/>
              <a:t>FAT</a:t>
            </a:r>
            <a:r>
              <a:rPr lang="zh-CN" altLang="en-US" sz="2500" dirty="0"/>
              <a:t>文件系统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822255" y="1785383"/>
            <a:ext cx="10973505" cy="55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u="sng" dirty="0"/>
              <a:t>簇是一组相邻的扇区</a:t>
            </a:r>
            <a:r>
              <a:rPr lang="zh-CN" altLang="en-US" sz="2400" dirty="0"/>
              <a:t>，在</a:t>
            </a:r>
            <a:r>
              <a:rPr lang="en-US" altLang="zh-CN" sz="2400" dirty="0"/>
              <a:t>FAT</a:t>
            </a:r>
            <a:r>
              <a:rPr lang="zh-CN" altLang="en-US" sz="2400" dirty="0"/>
              <a:t>中被视作一个虚拟扇区</a:t>
            </a:r>
          </a:p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簇的大小一般是</a:t>
            </a:r>
            <a:r>
              <a:rPr lang="en-US" altLang="zh-CN" sz="2400" dirty="0"/>
              <a:t>2n</a:t>
            </a:r>
            <a:r>
              <a:rPr lang="zh-CN" altLang="en-US" sz="2400" dirty="0"/>
              <a:t>个盘块</a:t>
            </a:r>
            <a:r>
              <a:rPr lang="en-US" altLang="zh-CN" sz="2400" dirty="0"/>
              <a:t>(n=1,2,4,8,…)</a:t>
            </a:r>
          </a:p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一个簇应包含扇区的数量，与磁盘容量大小直接相关</a:t>
            </a:r>
            <a:endParaRPr lang="en-US" altLang="zh-CN" sz="2400" dirty="0"/>
          </a:p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FAT16</a:t>
            </a:r>
            <a:r>
              <a:rPr lang="zh-CN" altLang="en-US" sz="2400" dirty="0"/>
              <a:t>支持一个簇有</a:t>
            </a:r>
            <a:r>
              <a:rPr lang="en-US" altLang="zh-CN" sz="2400" dirty="0"/>
              <a:t>64</a:t>
            </a:r>
            <a:r>
              <a:rPr lang="zh-CN" altLang="en-US" sz="2400" dirty="0"/>
              <a:t>个盘块，其</a:t>
            </a:r>
            <a:r>
              <a:rPr lang="en-US" altLang="zh-CN" sz="2400" dirty="0"/>
              <a:t>FAT</a:t>
            </a:r>
            <a:r>
              <a:rPr lang="zh-CN" altLang="en-US" sz="2400" dirty="0"/>
              <a:t>表的表项数最大为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16</a:t>
            </a:r>
            <a:r>
              <a:rPr lang="zh-CN" altLang="en-US" sz="2400" dirty="0"/>
              <a:t>，则最大可以管理的分区空间为</a:t>
            </a:r>
            <a:r>
              <a:rPr lang="en-US" altLang="zh-CN" sz="2400" dirty="0"/>
              <a:t>2048MB(512*64*2</a:t>
            </a:r>
            <a:r>
              <a:rPr lang="en-US" altLang="zh-CN" sz="2400" baseline="30000" dirty="0"/>
              <a:t>16</a:t>
            </a:r>
            <a:r>
              <a:rPr lang="en-US" altLang="zh-CN" sz="2400" dirty="0"/>
              <a:t>)</a:t>
            </a:r>
          </a:p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优点</a:t>
            </a:r>
            <a:r>
              <a:rPr lang="zh-CN" altLang="en-US" sz="2400" dirty="0"/>
              <a:t>：</a:t>
            </a:r>
          </a:p>
          <a:p>
            <a:pPr marL="799465" lvl="2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/>
              <a:t>可以减少</a:t>
            </a:r>
            <a:r>
              <a:rPr lang="en-US" altLang="zh-CN" sz="2200" dirty="0"/>
              <a:t>FAT</a:t>
            </a:r>
            <a:r>
              <a:rPr lang="zh-CN" altLang="en-US" sz="2200" dirty="0"/>
              <a:t>中的项数，使</a:t>
            </a:r>
            <a:r>
              <a:rPr lang="en-US" altLang="zh-CN" sz="2200" dirty="0"/>
              <a:t>FAT</a:t>
            </a:r>
            <a:r>
              <a:rPr lang="zh-CN" altLang="en-US" sz="2200" dirty="0"/>
              <a:t>占用更少的存储空间，并且可以减少访问</a:t>
            </a:r>
            <a:r>
              <a:rPr lang="en-US" altLang="zh-CN" sz="2200" dirty="0"/>
              <a:t>FAT</a:t>
            </a:r>
            <a:r>
              <a:rPr lang="zh-CN" altLang="en-US" sz="2200" dirty="0"/>
              <a:t>的存取开销</a:t>
            </a:r>
          </a:p>
          <a:p>
            <a:pPr marL="342265" lvl="1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缺点</a:t>
            </a:r>
            <a:r>
              <a:rPr lang="zh-CN" altLang="en-US" sz="2400" dirty="0"/>
              <a:t>：</a:t>
            </a:r>
          </a:p>
          <a:p>
            <a:pPr marL="799465" lvl="2" indent="-5334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/>
              <a:t>簇的容量越大，簇内碎片越大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FAT 32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1348" y="1079493"/>
            <a:ext cx="9747680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ym typeface="Wingdings" panose="05000000000000000000" pitchFamily="2" charset="2"/>
              </a:rPr>
              <a:t>两份</a:t>
            </a:r>
            <a:r>
              <a:rPr lang="en-US" altLang="zh-CN" sz="2400" dirty="0">
                <a:sym typeface="Wingdings" panose="05000000000000000000" pitchFamily="2" charset="2"/>
              </a:rPr>
              <a:t>FAT</a:t>
            </a:r>
            <a:r>
              <a:rPr lang="zh-CN" altLang="en-US" sz="2400" dirty="0">
                <a:sym typeface="Wingdings" panose="05000000000000000000" pitchFamily="2" charset="2"/>
              </a:rPr>
              <a:t>表；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ym typeface="Wingdings" panose="05000000000000000000" pitchFamily="2" charset="2"/>
              </a:rPr>
              <a:t>每个簇</a:t>
            </a:r>
            <a:r>
              <a:rPr lang="en-US" altLang="zh-CN" sz="2400" dirty="0"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sym typeface="Wingdings" panose="05000000000000000000" pitchFamily="2" charset="2"/>
              </a:rPr>
              <a:t>物理块</a:t>
            </a:r>
            <a:r>
              <a:rPr lang="en-US" altLang="zh-CN" sz="2400" dirty="0">
                <a:sym typeface="Wingdings" panose="05000000000000000000" pitchFamily="2" charset="2"/>
              </a:rPr>
              <a:t>)</a:t>
            </a:r>
            <a:r>
              <a:rPr lang="zh-CN" altLang="en-US" sz="2400" dirty="0">
                <a:sym typeface="Wingdings" panose="05000000000000000000" pitchFamily="2" charset="2"/>
              </a:rPr>
              <a:t>固定为</a:t>
            </a:r>
            <a:r>
              <a:rPr lang="en-US" altLang="zh-CN" sz="2400" dirty="0">
                <a:sym typeface="Wingdings" panose="05000000000000000000" pitchFamily="2" charset="2"/>
              </a:rPr>
              <a:t>4KB~32KB</a:t>
            </a:r>
            <a:r>
              <a:rPr lang="zh-CN" altLang="en-US" sz="2400" dirty="0">
                <a:sym typeface="Wingdings" panose="05000000000000000000" pitchFamily="2" charset="2"/>
              </a:rPr>
              <a:t>；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sym typeface="Wingdings" panose="05000000000000000000" pitchFamily="2" charset="2"/>
              </a:rPr>
              <a:t>FAT</a:t>
            </a:r>
            <a:r>
              <a:rPr lang="zh-CN" altLang="en-US" sz="2400" dirty="0">
                <a:sym typeface="Wingdings" panose="05000000000000000000" pitchFamily="2" charset="2"/>
              </a:rPr>
              <a:t>表的表项占据</a:t>
            </a:r>
            <a:r>
              <a:rPr lang="en-US" altLang="zh-CN" sz="2400" dirty="0">
                <a:sym typeface="Wingdings" panose="05000000000000000000" pitchFamily="2" charset="2"/>
              </a:rPr>
              <a:t>32</a:t>
            </a:r>
            <a:r>
              <a:rPr lang="zh-CN" altLang="en-US" sz="2400" dirty="0">
                <a:sym typeface="Wingdings" panose="05000000000000000000" pitchFamily="2" charset="2"/>
              </a:rPr>
              <a:t>位；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sym typeface="Wingdings" panose="05000000000000000000" pitchFamily="2" charset="2"/>
              </a:rPr>
              <a:t>FAT</a:t>
            </a:r>
            <a:r>
              <a:rPr lang="zh-CN" altLang="en-US" sz="2400" dirty="0">
                <a:sym typeface="Wingdings" panose="05000000000000000000" pitchFamily="2" charset="2"/>
              </a:rPr>
              <a:t>表最大表项数</a:t>
            </a:r>
            <a:r>
              <a:rPr lang="en-US" altLang="zh-CN" sz="2400" dirty="0">
                <a:sym typeface="Wingdings" panose="05000000000000000000" pitchFamily="2" charset="2"/>
              </a:rPr>
              <a:t>2</a:t>
            </a:r>
            <a:r>
              <a:rPr lang="en-US" altLang="zh-CN" sz="2400" baseline="30000" dirty="0">
                <a:sym typeface="Wingdings" panose="05000000000000000000" pitchFamily="2" charset="2"/>
              </a:rPr>
              <a:t>32</a:t>
            </a:r>
            <a:r>
              <a:rPr lang="zh-CN" altLang="en-US" sz="2400" dirty="0">
                <a:sym typeface="Wingdings" panose="05000000000000000000" pitchFamily="2" charset="2"/>
              </a:rPr>
              <a:t>项；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ym typeface="Wingdings" panose="05000000000000000000" pitchFamily="2" charset="2"/>
              </a:rPr>
              <a:t>单个文件不能大于</a:t>
            </a:r>
            <a:r>
              <a:rPr lang="en-US" altLang="zh-CN" sz="2400" dirty="0"/>
              <a:t>4G</a:t>
            </a:r>
            <a:r>
              <a:rPr lang="zh-CN" altLang="en-US" sz="2400" dirty="0"/>
              <a:t>；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sym typeface="Wingdings" panose="05000000000000000000" pitchFamily="2" charset="2"/>
              </a:rPr>
              <a:t>FAT32</a:t>
            </a:r>
            <a:r>
              <a:rPr lang="zh-CN" altLang="en-US" sz="2400" dirty="0">
                <a:sym typeface="Wingdings" panose="05000000000000000000" pitchFamily="2" charset="2"/>
              </a:rPr>
              <a:t>管理的</a:t>
            </a: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单个最大磁盘空间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512B*2</a:t>
            </a:r>
            <a:r>
              <a:rPr lang="en-US" altLang="zh-CN" sz="2400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32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=2TB</a:t>
            </a:r>
            <a:r>
              <a:rPr lang="zh-CN" altLang="en-US" sz="2400" dirty="0">
                <a:sym typeface="Wingdings" panose="05000000000000000000" pitchFamily="2" charset="2"/>
              </a:rPr>
              <a:t>。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71" y="4579388"/>
            <a:ext cx="10623611" cy="169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114547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171605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2286624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283459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340516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972" y="397573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3160450" y="4579388"/>
            <a:ext cx="3861787" cy="1068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9.1.3</a:t>
            </a:r>
            <a:r>
              <a:rPr lang="zh-CN" altLang="en-US" sz="2800" b="1" dirty="0">
                <a:solidFill>
                  <a:schemeClr val="bg1"/>
                </a:solidFill>
              </a:rPr>
              <a:t>索引组织方式</a:t>
            </a:r>
          </a:p>
        </p:txBody>
      </p:sp>
      <p:grpSp>
        <p:nvGrpSpPr>
          <p:cNvPr id="23" name="iṡļiḓe"/>
          <p:cNvGrpSpPr/>
          <p:nvPr/>
        </p:nvGrpSpPr>
        <p:grpSpPr>
          <a:xfrm>
            <a:off x="669925" y="1318451"/>
            <a:ext cx="8821602" cy="1068227"/>
            <a:chOff x="660400" y="1787149"/>
            <a:chExt cx="8821602" cy="1068227"/>
          </a:xfrm>
        </p:grpSpPr>
        <p:grpSp>
          <p:nvGrpSpPr>
            <p:cNvPr id="25" name="iSḻíḓè"/>
            <p:cNvGrpSpPr/>
            <p:nvPr/>
          </p:nvGrpSpPr>
          <p:grpSpPr>
            <a:xfrm>
              <a:off x="1296567" y="1835355"/>
              <a:ext cx="8185435" cy="1020021"/>
              <a:chOff x="1296567" y="1835355"/>
              <a:chExt cx="10323883" cy="1020021"/>
            </a:xfrm>
          </p:grpSpPr>
          <p:sp>
            <p:nvSpPr>
              <p:cNvPr id="33" name="îṧľîḋé"/>
              <p:cNvSpPr txBox="1"/>
              <p:nvPr/>
            </p:nvSpPr>
            <p:spPr>
              <a:xfrm>
                <a:off x="1296567" y="1835355"/>
                <a:ext cx="2989871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链接方式的缺点</a:t>
                </a:r>
              </a:p>
            </p:txBody>
          </p:sp>
          <p:sp>
            <p:nvSpPr>
              <p:cNvPr id="37" name="íşļîḓé"/>
              <p:cNvSpPr/>
              <p:nvPr/>
            </p:nvSpPr>
            <p:spPr bwMode="auto">
              <a:xfrm>
                <a:off x="1296567" y="2234688"/>
                <a:ext cx="4813594" cy="6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dirty="0"/>
                  <a:t>不能支持高效的直接存取</a:t>
                </a:r>
              </a:p>
            </p:txBody>
          </p:sp>
          <p:sp>
            <p:nvSpPr>
              <p:cNvPr id="82" name="íşļîḓé"/>
              <p:cNvSpPr/>
              <p:nvPr/>
            </p:nvSpPr>
            <p:spPr bwMode="auto">
              <a:xfrm>
                <a:off x="6413578" y="2233257"/>
                <a:ext cx="520687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200" dirty="0"/>
                  <a:t>FAT</a:t>
                </a:r>
                <a:r>
                  <a:rPr lang="zh-CN" altLang="en-US" sz="2200" dirty="0"/>
                  <a:t>表需占用较大的内存空间</a:t>
                </a:r>
              </a:p>
            </p:txBody>
          </p:sp>
        </p:grpSp>
        <p:grpSp>
          <p:nvGrpSpPr>
            <p:cNvPr id="30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31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iṡļiḓe"/>
          <p:cNvGrpSpPr/>
          <p:nvPr/>
        </p:nvGrpSpPr>
        <p:grpSpPr>
          <a:xfrm>
            <a:off x="1436928" y="2448186"/>
            <a:ext cx="9128621" cy="497734"/>
            <a:chOff x="660400" y="1787149"/>
            <a:chExt cx="9128621" cy="497734"/>
          </a:xfrm>
        </p:grpSpPr>
        <p:sp>
          <p:nvSpPr>
            <p:cNvPr id="43" name="îṧľîḋé"/>
            <p:cNvSpPr txBox="1"/>
            <p:nvPr/>
          </p:nvSpPr>
          <p:spPr>
            <a:xfrm>
              <a:off x="1296567" y="1835355"/>
              <a:ext cx="8492454" cy="3894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0000FF"/>
                  </a:solidFill>
                </a:rPr>
                <a:t>索引方式</a:t>
              </a:r>
              <a:r>
                <a:rPr lang="zh-CN" altLang="en-US" sz="2400" dirty="0"/>
                <a:t>：</a:t>
              </a:r>
              <a:r>
                <a:rPr lang="zh-CN" altLang="en-US" sz="2400" dirty="0">
                  <a:solidFill>
                    <a:srgbClr val="FF0000"/>
                  </a:solidFill>
                </a:rPr>
                <a:t>把所有的磁盘块号放在一个索引块</a:t>
              </a:r>
              <a:r>
                <a:rPr lang="en-US" altLang="zh-CN" sz="2400" dirty="0">
                  <a:solidFill>
                    <a:srgbClr val="FF0000"/>
                  </a:solidFill>
                </a:rPr>
                <a:t>(</a:t>
              </a:r>
              <a:r>
                <a:rPr lang="zh-CN" altLang="en-US" sz="2400" dirty="0">
                  <a:solidFill>
                    <a:srgbClr val="FF0000"/>
                  </a:solidFill>
                </a:rPr>
                <a:t>表</a:t>
              </a:r>
              <a:r>
                <a:rPr lang="en-US" altLang="zh-CN" sz="2400" dirty="0">
                  <a:solidFill>
                    <a:srgbClr val="FF0000"/>
                  </a:solidFill>
                </a:rPr>
                <a:t>)</a:t>
              </a:r>
              <a:r>
                <a:rPr lang="zh-CN" altLang="en-US" sz="2400" dirty="0">
                  <a:solidFill>
                    <a:srgbClr val="FF0000"/>
                  </a:solidFill>
                </a:rPr>
                <a:t>中</a:t>
              </a:r>
            </a:p>
          </p:txBody>
        </p:sp>
        <p:grpSp>
          <p:nvGrpSpPr>
            <p:cNvPr id="40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41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7" name="iṡļiḓe"/>
          <p:cNvGrpSpPr/>
          <p:nvPr/>
        </p:nvGrpSpPr>
        <p:grpSpPr>
          <a:xfrm>
            <a:off x="2073095" y="3226114"/>
            <a:ext cx="9848025" cy="1065725"/>
            <a:chOff x="660400" y="1787149"/>
            <a:chExt cx="9848025" cy="1065725"/>
          </a:xfrm>
        </p:grpSpPr>
        <p:grpSp>
          <p:nvGrpSpPr>
            <p:cNvPr id="68" name="iSḻíḓè"/>
            <p:cNvGrpSpPr/>
            <p:nvPr/>
          </p:nvGrpSpPr>
          <p:grpSpPr>
            <a:xfrm>
              <a:off x="1296567" y="1835355"/>
              <a:ext cx="9211858" cy="1017519"/>
              <a:chOff x="1296567" y="1835355"/>
              <a:chExt cx="11618458" cy="1017519"/>
            </a:xfrm>
          </p:grpSpPr>
          <p:sp>
            <p:nvSpPr>
              <p:cNvPr id="72" name="îṧľîḋé"/>
              <p:cNvSpPr txBox="1"/>
              <p:nvPr/>
            </p:nvSpPr>
            <p:spPr>
              <a:xfrm>
                <a:off x="1296567" y="1835355"/>
                <a:ext cx="2989871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优点：</a:t>
                </a:r>
              </a:p>
            </p:txBody>
          </p:sp>
          <p:sp>
            <p:nvSpPr>
              <p:cNvPr id="73" name="íşļîḓé"/>
              <p:cNvSpPr/>
              <p:nvPr/>
            </p:nvSpPr>
            <p:spPr bwMode="auto">
              <a:xfrm>
                <a:off x="1296568" y="2234688"/>
                <a:ext cx="2989869" cy="61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dirty="0"/>
                  <a:t>支持随机访问</a:t>
                </a:r>
              </a:p>
            </p:txBody>
          </p:sp>
          <p:sp>
            <p:nvSpPr>
              <p:cNvPr id="81" name="íşļîḓé"/>
              <p:cNvSpPr/>
              <p:nvPr/>
            </p:nvSpPr>
            <p:spPr bwMode="auto">
              <a:xfrm>
                <a:off x="4461036" y="2224778"/>
                <a:ext cx="8453989" cy="578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dirty="0"/>
                  <a:t>动态存取没有外碎片，但索引块的负担较重</a:t>
                </a:r>
              </a:p>
            </p:txBody>
          </p:sp>
        </p:grpSp>
        <p:grpSp>
          <p:nvGrpSpPr>
            <p:cNvPr id="69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0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4" name="iṡļiḓe"/>
          <p:cNvGrpSpPr/>
          <p:nvPr/>
        </p:nvGrpSpPr>
        <p:grpSpPr>
          <a:xfrm>
            <a:off x="3001460" y="4400834"/>
            <a:ext cx="5568228" cy="1395185"/>
            <a:chOff x="660400" y="1787149"/>
            <a:chExt cx="5568228" cy="1395185"/>
          </a:xfrm>
        </p:grpSpPr>
        <p:grpSp>
          <p:nvGrpSpPr>
            <p:cNvPr id="75" name="iSḻíḓè"/>
            <p:cNvGrpSpPr/>
            <p:nvPr/>
          </p:nvGrpSpPr>
          <p:grpSpPr>
            <a:xfrm>
              <a:off x="1296567" y="1835355"/>
              <a:ext cx="4932061" cy="1346979"/>
              <a:chOff x="1296567" y="1835355"/>
              <a:chExt cx="6220564" cy="1346979"/>
            </a:xfrm>
          </p:grpSpPr>
          <p:sp>
            <p:nvSpPr>
              <p:cNvPr id="79" name="îṧľîḋé"/>
              <p:cNvSpPr txBox="1"/>
              <p:nvPr/>
            </p:nvSpPr>
            <p:spPr>
              <a:xfrm>
                <a:off x="1296567" y="1835355"/>
                <a:ext cx="2989871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缺点：</a:t>
                </a:r>
              </a:p>
            </p:txBody>
          </p:sp>
          <p:sp>
            <p:nvSpPr>
              <p:cNvPr id="80" name="íşļîḓé"/>
              <p:cNvSpPr/>
              <p:nvPr/>
            </p:nvSpPr>
            <p:spPr bwMode="auto">
              <a:xfrm>
                <a:off x="1296567" y="2234688"/>
                <a:ext cx="6220564" cy="947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dirty="0"/>
                  <a:t>需要索引表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dirty="0">
                    <a:solidFill>
                      <a:srgbClr val="FF0000"/>
                    </a:solidFill>
                  </a:rPr>
                  <a:t>对小文件，其索引块的利用率低</a:t>
                </a:r>
              </a:p>
            </p:txBody>
          </p:sp>
        </p:grpSp>
        <p:grpSp>
          <p:nvGrpSpPr>
            <p:cNvPr id="7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索引组织方式示例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t="682" r="8002" b="1366"/>
          <a:stretch>
            <a:fillRect/>
          </a:stretch>
        </p:blipFill>
        <p:spPr>
          <a:xfrm>
            <a:off x="1949589" y="1120251"/>
            <a:ext cx="7691561" cy="5031346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多级索引组织方式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936" y="1098889"/>
            <a:ext cx="5049785" cy="51543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增量式（混合）索引组织方式</a:t>
            </a:r>
          </a:p>
        </p:txBody>
      </p:sp>
      <p:grpSp>
        <p:nvGrpSpPr>
          <p:cNvPr id="5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3128" y="1197344"/>
            <a:ext cx="11165744" cy="5460904"/>
            <a:chOff x="516303" y="1929384"/>
            <a:chExt cx="11165744" cy="5460904"/>
          </a:xfrm>
        </p:grpSpPr>
        <p:sp>
          <p:nvSpPr>
            <p:cNvPr id="6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isľîdê"/>
            <p:cNvSpPr txBox="1"/>
            <p:nvPr/>
          </p:nvSpPr>
          <p:spPr>
            <a:xfrm>
              <a:off x="516303" y="4160181"/>
              <a:ext cx="2558641" cy="3034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200" dirty="0"/>
                <a:t>对于小文件（如大小为</a:t>
              </a:r>
              <a:r>
                <a:rPr lang="en-US" altLang="zh-CN" sz="2200" dirty="0"/>
                <a:t>1KB-10KB</a:t>
              </a:r>
              <a:r>
                <a:rPr lang="zh-CN" altLang="en-US" sz="2200" dirty="0"/>
                <a:t>或</a:t>
              </a:r>
              <a:r>
                <a:rPr lang="en-US" altLang="zh-CN" sz="2200" dirty="0"/>
                <a:t>4KB-40KB</a:t>
              </a:r>
              <a:r>
                <a:rPr lang="zh-CN" altLang="en-US" sz="2200" dirty="0"/>
                <a:t>）</a:t>
              </a:r>
            </a:p>
            <a:p>
              <a:pPr marL="342900" lvl="1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可直接寻址（直接从</a:t>
              </a:r>
              <a:r>
                <a:rPr lang="en-US" altLang="zh-CN" sz="2200" dirty="0"/>
                <a:t>FCB</a:t>
              </a:r>
              <a:r>
                <a:rPr lang="zh-CN" altLang="en-US" sz="2200" dirty="0"/>
                <a:t>获得文件的盘块地址）</a:t>
              </a:r>
            </a:p>
          </p:txBody>
        </p:sp>
        <p:sp>
          <p:nvSpPr>
            <p:cNvPr id="12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4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isľîdê"/>
            <p:cNvSpPr txBox="1"/>
            <p:nvPr/>
          </p:nvSpPr>
          <p:spPr>
            <a:xfrm>
              <a:off x="3243282" y="4193772"/>
              <a:ext cx="2606348" cy="2681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200" dirty="0"/>
                <a:t>对于中文件（如大小为</a:t>
              </a:r>
              <a:r>
                <a:rPr lang="en-US" altLang="zh-CN" sz="2200" dirty="0"/>
                <a:t>11KB-256KB</a:t>
              </a:r>
              <a:r>
                <a:rPr lang="zh-CN" altLang="en-US" sz="2200" dirty="0"/>
                <a:t>或</a:t>
              </a:r>
              <a:r>
                <a:rPr lang="en-US" altLang="zh-CN" sz="2200" dirty="0"/>
                <a:t>5KB-4MB</a:t>
              </a:r>
              <a:r>
                <a:rPr lang="zh-CN" altLang="en-US" sz="2200" dirty="0"/>
                <a:t>）</a:t>
              </a:r>
            </a:p>
            <a:p>
              <a:pPr marL="342900" lvl="1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可一次间址（从</a:t>
              </a:r>
              <a:r>
                <a:rPr lang="en-US" altLang="zh-CN" sz="2200" dirty="0"/>
                <a:t>FCB</a:t>
              </a:r>
              <a:r>
                <a:rPr lang="zh-CN" altLang="en-US" sz="2200" dirty="0"/>
                <a:t>中找到该文件的索引表）</a:t>
              </a:r>
            </a:p>
          </p:txBody>
        </p:sp>
        <p:sp>
          <p:nvSpPr>
            <p:cNvPr id="17" name="isľîdê"/>
            <p:cNvSpPr txBox="1"/>
            <p:nvPr/>
          </p:nvSpPr>
          <p:spPr>
            <a:xfrm>
              <a:off x="6165124" y="4193772"/>
              <a:ext cx="2447789" cy="2270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200" dirty="0"/>
                <a:t>对于大型和特大型文件</a:t>
              </a:r>
            </a:p>
            <a:p>
              <a:pPr marL="342900" lvl="1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可二次或三次间址（两级或三级索引组织方式）</a:t>
              </a:r>
            </a:p>
          </p:txBody>
        </p:sp>
        <p:sp>
          <p:nvSpPr>
            <p:cNvPr id="18" name="isľîdê"/>
            <p:cNvSpPr txBox="1"/>
            <p:nvPr/>
          </p:nvSpPr>
          <p:spPr>
            <a:xfrm>
              <a:off x="8928407" y="4179586"/>
              <a:ext cx="2753640" cy="3210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200" dirty="0">
                  <a:solidFill>
                    <a:srgbClr val="FF0000"/>
                  </a:solidFill>
                </a:rPr>
                <a:t>增量式索引组织方式</a:t>
              </a:r>
              <a:r>
                <a:rPr lang="zh-CN" altLang="en-US" sz="2200" dirty="0"/>
                <a:t>（混合索引组织方式）</a:t>
              </a:r>
            </a:p>
            <a:p>
              <a:pPr marL="342900" lvl="1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既采用直接寻址方式，又采用单级和多级索引组织方式（间接寻址方式）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混合索引方式</a:t>
            </a:r>
            <a:r>
              <a:rPr lang="en-US" altLang="zh-CN" sz="2800" b="1" dirty="0">
                <a:solidFill>
                  <a:schemeClr val="bg1"/>
                </a:solidFill>
              </a:rPr>
              <a:t>(UNIX </a:t>
            </a:r>
            <a:r>
              <a:rPr lang="en-US" altLang="zh-CN" sz="2800" b="1" dirty="0" err="1">
                <a:solidFill>
                  <a:schemeClr val="bg1"/>
                </a:solidFill>
              </a:rPr>
              <a:t>iNode</a:t>
            </a:r>
            <a:r>
              <a:rPr lang="en-US" altLang="zh-CN" sz="2800" b="1" dirty="0">
                <a:solidFill>
                  <a:schemeClr val="bg1"/>
                </a:solidFill>
              </a:rPr>
              <a:t>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948" r="4706" b="948"/>
          <a:stretch>
            <a:fillRect/>
          </a:stretch>
        </p:blipFill>
        <p:spPr bwMode="auto">
          <a:xfrm>
            <a:off x="1831760" y="1125243"/>
            <a:ext cx="8279906" cy="503232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47623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9.1 </a:t>
            </a:r>
            <a:r>
              <a:rPr lang="zh-CN" altLang="en-US" sz="2400" dirty="0">
                <a:latin typeface="+mj-ea"/>
                <a:ea typeface="+mj-ea"/>
              </a:rPr>
              <a:t>外存的组织方式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1441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连续组织方式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73353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9.1.2 </a:t>
            </a:r>
            <a:r>
              <a:rPr lang="zh-CN" altLang="en-US" sz="2400" dirty="0">
                <a:latin typeface="+mj-ea"/>
              </a:rPr>
              <a:t>链接组织方式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35266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索引组织方式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96469" y="3971788"/>
            <a:ext cx="5478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9.2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文件存储空间的管理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590913"/>
            <a:ext cx="4769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7.8 </a:t>
            </a:r>
            <a:r>
              <a:rPr lang="zh-CN" altLang="en-US" sz="2400" dirty="0">
                <a:latin typeface="+mj-ea"/>
              </a:rPr>
              <a:t>磁盘性能概述和磁盘调度</a:t>
            </a:r>
          </a:p>
        </p:txBody>
      </p:sp>
      <p:sp>
        <p:nvSpPr>
          <p:cNvPr id="3" name="矩形 2"/>
          <p:cNvSpPr/>
          <p:nvPr/>
        </p:nvSpPr>
        <p:spPr>
          <a:xfrm>
            <a:off x="6466113" y="2386337"/>
            <a:ext cx="5191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9</a:t>
            </a:r>
            <a:r>
              <a:rPr lang="zh-CN" altLang="en-US" sz="3600" dirty="0">
                <a:solidFill>
                  <a:srgbClr val="000000"/>
                </a:solidFill>
              </a:rPr>
              <a:t>章    磁盘存储器管理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640497" y="3190471"/>
            <a:ext cx="4906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392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2436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67983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29831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2439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6210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9章 知识导图"/>
          <p:cNvPicPr>
            <a:picLocks noChangeAspect="1"/>
          </p:cNvPicPr>
          <p:nvPr/>
        </p:nvPicPr>
        <p:blipFill>
          <a:blip r:embed="rId3"/>
          <a:srcRect b="1580"/>
          <a:stretch>
            <a:fillRect/>
          </a:stretch>
        </p:blipFill>
        <p:spPr>
          <a:xfrm>
            <a:off x="4864735" y="828675"/>
            <a:ext cx="6333490" cy="5973445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9</a:t>
            </a:r>
            <a:r>
              <a:rPr lang="zh-CN" altLang="en-US" sz="28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462431" y="1634204"/>
          <a:ext cx="4173963" cy="47894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121">
                <a:tc>
                  <a:txBody>
                    <a:bodyPr/>
                    <a:lstStyle/>
                    <a:p>
                      <a:pPr marL="71755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第1章</a:t>
                      </a:r>
                      <a:endParaRPr lang="en-US" altLang="en-US" sz="2000" b="0" kern="1200" dirty="0">
                        <a:solidFill>
                          <a:schemeClr val="tx1"/>
                        </a:solidFill>
                        <a:latin typeface="微软雅黑 (正文)"/>
                        <a:ea typeface="+mn-ea"/>
                        <a:cs typeface="+mn-cs"/>
                      </a:endParaRPr>
                    </a:p>
                  </a:txBody>
                  <a:tcPr marL="98738" marR="98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操作系统引论</a:t>
                      </a:r>
                      <a:endParaRPr lang="en-US" altLang="en-US" sz="2000" b="0" kern="1200" dirty="0">
                        <a:solidFill>
                          <a:schemeClr val="tx1"/>
                        </a:solidFill>
                        <a:latin typeface="微软雅黑 (正文)"/>
                        <a:ea typeface="+mn-ea"/>
                        <a:cs typeface="+mn-cs"/>
                      </a:endParaRPr>
                    </a:p>
                  </a:txBody>
                  <a:tcPr marL="98738" marR="98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第2章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处理机调度与死锁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进程同步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第5章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虚拟存储器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输入</a:t>
                      </a:r>
                      <a:r>
                        <a:rPr lang="en-US" sz="2000" dirty="0">
                          <a:latin typeface="微软雅黑 (正文)"/>
                        </a:rPr>
                        <a:t>/</a:t>
                      </a:r>
                      <a:r>
                        <a:rPr lang="en-US" sz="2000" dirty="0" err="1">
                          <a:latin typeface="微软雅黑 (正文)"/>
                        </a:rPr>
                        <a:t>输出系统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文件管理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第9章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磁盘存储器管理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虚拟化和云计算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保护和安全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AD0C688-EFEA-4937-C83D-D5171F86B426}"/>
              </a:ext>
            </a:extLst>
          </p:cNvPr>
          <p:cNvSpPr/>
          <p:nvPr/>
        </p:nvSpPr>
        <p:spPr>
          <a:xfrm>
            <a:off x="6323057" y="1118622"/>
            <a:ext cx="1834276" cy="19821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</a:rPr>
              <a:t>文件存储空间管理</a:t>
            </a:r>
          </a:p>
        </p:txBody>
      </p:sp>
      <p:sp>
        <p:nvSpPr>
          <p:cNvPr id="4" name="íšḻíḑê"/>
          <p:cNvSpPr/>
          <p:nvPr/>
        </p:nvSpPr>
        <p:spPr>
          <a:xfrm>
            <a:off x="669925" y="1340152"/>
            <a:ext cx="7927445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sz="2600" dirty="0"/>
              <a:t>文件存储空间的</a:t>
            </a:r>
            <a:r>
              <a:rPr lang="zh-CN" altLang="en-US" sz="2600" dirty="0">
                <a:solidFill>
                  <a:srgbClr val="0000FF"/>
                </a:solidFill>
              </a:rPr>
              <a:t>基本分配单位</a:t>
            </a:r>
            <a:r>
              <a:rPr lang="zh-CN" altLang="en-US" sz="2600" dirty="0"/>
              <a:t>是</a:t>
            </a:r>
            <a:r>
              <a:rPr lang="zh-CN" altLang="en-US" sz="2600" u="sng" dirty="0">
                <a:solidFill>
                  <a:srgbClr val="FF0000"/>
                </a:solidFill>
              </a:rPr>
              <a:t>盘块</a:t>
            </a:r>
            <a:r>
              <a:rPr lang="zh-CN" altLang="en-US" sz="2600" dirty="0"/>
              <a:t>（</a:t>
            </a:r>
            <a:r>
              <a:rPr lang="en-US" altLang="zh-CN" sz="2600" dirty="0"/>
              <a:t>block</a:t>
            </a:r>
            <a:r>
              <a:rPr lang="zh-CN" altLang="en-US" sz="2600" dirty="0"/>
              <a:t>）</a:t>
            </a:r>
            <a:endParaRPr lang="en-US" altLang="zh-CN" sz="2600" dirty="0"/>
          </a:p>
        </p:txBody>
      </p:sp>
      <p:sp>
        <p:nvSpPr>
          <p:cNvPr id="9" name="文本框 8"/>
          <p:cNvSpPr txBox="1"/>
          <p:nvPr/>
        </p:nvSpPr>
        <p:spPr>
          <a:xfrm>
            <a:off x="669925" y="1855741"/>
            <a:ext cx="6720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 常用的管理方法</a:t>
            </a:r>
          </a:p>
        </p:txBody>
      </p:sp>
      <p:grpSp>
        <p:nvGrpSpPr>
          <p:cNvPr id="10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3027" y="2644405"/>
            <a:ext cx="11165744" cy="2990354"/>
            <a:chOff x="516303" y="1929384"/>
            <a:chExt cx="11165744" cy="2990354"/>
          </a:xfrm>
        </p:grpSpPr>
        <p:sp>
          <p:nvSpPr>
            <p:cNvPr id="11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isľîdê"/>
            <p:cNvSpPr txBox="1"/>
            <p:nvPr/>
          </p:nvSpPr>
          <p:spPr>
            <a:xfrm>
              <a:off x="516303" y="4160181"/>
              <a:ext cx="2558641" cy="523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lvl="1"/>
              <a:r>
                <a:rPr lang="zh-CN" altLang="en-US" sz="2400" dirty="0"/>
                <a:t>空闲区表法</a:t>
              </a:r>
              <a:endParaRPr lang="en-US" altLang="zh-CN" sz="2400" dirty="0"/>
            </a:p>
          </p:txBody>
        </p:sp>
        <p:sp>
          <p:nvSpPr>
            <p:cNvPr id="18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9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1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isľîdê"/>
            <p:cNvSpPr txBox="1"/>
            <p:nvPr/>
          </p:nvSpPr>
          <p:spPr>
            <a:xfrm>
              <a:off x="3316860" y="4160181"/>
              <a:ext cx="2606348" cy="537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400" dirty="0"/>
                <a:t>空闲链表法</a:t>
              </a:r>
            </a:p>
          </p:txBody>
        </p:sp>
        <p:sp>
          <p:nvSpPr>
            <p:cNvPr id="24" name="isľîdê"/>
            <p:cNvSpPr txBox="1"/>
            <p:nvPr/>
          </p:nvSpPr>
          <p:spPr>
            <a:xfrm>
              <a:off x="6165124" y="4193772"/>
              <a:ext cx="2447789" cy="489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400" dirty="0"/>
                <a:t>位示图法</a:t>
              </a:r>
            </a:p>
          </p:txBody>
        </p:sp>
        <p:sp>
          <p:nvSpPr>
            <p:cNvPr id="25" name="isľîdê"/>
            <p:cNvSpPr txBox="1"/>
            <p:nvPr/>
          </p:nvSpPr>
          <p:spPr>
            <a:xfrm>
              <a:off x="8928407" y="4179586"/>
              <a:ext cx="2753640" cy="740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  <a:buClr>
                  <a:srgbClr val="FFC000"/>
                </a:buClr>
              </a:pPr>
              <a:r>
                <a:rPr lang="zh-CN" altLang="en-US" sz="2400" dirty="0"/>
                <a:t>成组链接法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9.2.1 </a:t>
            </a:r>
            <a:r>
              <a:rPr lang="zh-CN" altLang="en-US" sz="2800" b="1" dirty="0">
                <a:solidFill>
                  <a:schemeClr val="bg1"/>
                </a:solidFill>
              </a:rPr>
              <a:t>空闲区表法</a:t>
            </a:r>
          </a:p>
        </p:txBody>
      </p:sp>
      <p:sp>
        <p:nvSpPr>
          <p:cNvPr id="4" name="íšḻíḑê"/>
          <p:cNvSpPr/>
          <p:nvPr/>
        </p:nvSpPr>
        <p:spPr>
          <a:xfrm>
            <a:off x="669925" y="1340152"/>
            <a:ext cx="10845800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sz="2600" dirty="0"/>
              <a:t>系统为外存上所有空闲区建立一张空闲表，属于连续分配方式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9925" y="1855741"/>
            <a:ext cx="6720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分配与回收</a:t>
            </a:r>
          </a:p>
        </p:txBody>
      </p:sp>
      <p:sp>
        <p:nvSpPr>
          <p:cNvPr id="26" name="内容占位符 2"/>
          <p:cNvSpPr txBox="1"/>
          <p:nvPr/>
        </p:nvSpPr>
        <p:spPr>
          <a:xfrm>
            <a:off x="1126528" y="2427248"/>
            <a:ext cx="10165867" cy="7065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分配</a:t>
            </a:r>
            <a:r>
              <a:rPr lang="zh-CN" altLang="en-US" sz="2400" dirty="0"/>
              <a:t>类似于内存的分区动态分配，如首次适应算法和最佳适应算法等</a:t>
            </a:r>
          </a:p>
        </p:txBody>
      </p:sp>
      <p:sp>
        <p:nvSpPr>
          <p:cNvPr id="28" name="内容占位符 2"/>
          <p:cNvSpPr txBox="1"/>
          <p:nvPr/>
        </p:nvSpPr>
        <p:spPr>
          <a:xfrm>
            <a:off x="1126528" y="3056199"/>
            <a:ext cx="4978348" cy="7065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回收</a:t>
            </a:r>
            <a:r>
              <a:rPr lang="zh-CN" altLang="en-US" sz="2400" dirty="0"/>
              <a:t>时，也类似于内存回收方法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913351"/>
            <a:ext cx="9866842" cy="19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9.2.2</a:t>
            </a:r>
            <a:r>
              <a:rPr lang="zh-CN" altLang="en-US" sz="2800" b="1" dirty="0">
                <a:solidFill>
                  <a:schemeClr val="bg1"/>
                </a:solidFill>
              </a:rPr>
              <a:t>空闲链表法</a:t>
            </a:r>
          </a:p>
        </p:txBody>
      </p:sp>
      <p:sp>
        <p:nvSpPr>
          <p:cNvPr id="13" name="内容占位符 2"/>
          <p:cNvSpPr txBox="1"/>
          <p:nvPr/>
        </p:nvSpPr>
        <p:spPr>
          <a:xfrm>
            <a:off x="810702" y="1861374"/>
            <a:ext cx="3644623" cy="977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以盘块为单位链接起来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优点：分配和回收简单</a:t>
            </a:r>
          </a:p>
        </p:txBody>
      </p:sp>
      <p:sp>
        <p:nvSpPr>
          <p:cNvPr id="35" name="内容占位符 2"/>
          <p:cNvSpPr txBox="1"/>
          <p:nvPr/>
        </p:nvSpPr>
        <p:spPr>
          <a:xfrm>
            <a:off x="810702" y="3568960"/>
            <a:ext cx="5666994" cy="3245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将所有空闲盘区（每个盘区可包含若干个盘块）链接起来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分配盘区的方法与内存分区的动态分配方法类似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优点：效率较高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缺点：分配和回收比较复杂</a:t>
            </a:r>
          </a:p>
        </p:txBody>
      </p:sp>
      <p:sp>
        <p:nvSpPr>
          <p:cNvPr id="36" name="矩形: 圆角 35"/>
          <p:cNvSpPr/>
          <p:nvPr/>
        </p:nvSpPr>
        <p:spPr>
          <a:xfrm>
            <a:off x="810702" y="1092055"/>
            <a:ext cx="1950252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空闲</a:t>
            </a:r>
            <a:r>
              <a:rPr lang="zh-CN" altLang="en-US" sz="2400" dirty="0">
                <a:solidFill>
                  <a:srgbClr val="FF0000"/>
                </a:solidFill>
              </a:rPr>
              <a:t>盘块</a:t>
            </a:r>
            <a:r>
              <a:rPr lang="zh-CN" altLang="en-US" sz="2400" dirty="0"/>
              <a:t>链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817074" y="2895300"/>
            <a:ext cx="1950252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空闲</a:t>
            </a:r>
            <a:r>
              <a:rPr lang="zh-CN" altLang="en-US" sz="2400" dirty="0">
                <a:solidFill>
                  <a:srgbClr val="FF0000"/>
                </a:solidFill>
              </a:rPr>
              <a:t>盘区</a:t>
            </a:r>
            <a:r>
              <a:rPr lang="zh-CN" altLang="en-US" sz="2400" dirty="0"/>
              <a:t>链</a:t>
            </a:r>
          </a:p>
        </p:txBody>
      </p:sp>
      <p:sp>
        <p:nvSpPr>
          <p:cNvPr id="38" name="内容占位符 2"/>
          <p:cNvSpPr txBox="1"/>
          <p:nvPr/>
        </p:nvSpPr>
        <p:spPr>
          <a:xfrm>
            <a:off x="4455326" y="1861374"/>
            <a:ext cx="2620178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缺点：效率较低</a:t>
            </a: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t="648" r="18672" b="1299"/>
          <a:stretch>
            <a:fillRect/>
          </a:stretch>
        </p:blipFill>
        <p:spPr bwMode="auto">
          <a:xfrm>
            <a:off x="7459154" y="1207468"/>
            <a:ext cx="4250208" cy="4970546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9.2.3 </a:t>
            </a:r>
            <a:r>
              <a:rPr lang="zh-CN" altLang="en-US" sz="2800" b="1" dirty="0">
                <a:solidFill>
                  <a:schemeClr val="bg1"/>
                </a:solidFill>
              </a:rPr>
              <a:t>成组链接法</a:t>
            </a:r>
          </a:p>
        </p:txBody>
      </p:sp>
      <p:sp>
        <p:nvSpPr>
          <p:cNvPr id="6" name="íšḻíḑê"/>
          <p:cNvSpPr/>
          <p:nvPr/>
        </p:nvSpPr>
        <p:spPr>
          <a:xfrm>
            <a:off x="1522219" y="1399822"/>
            <a:ext cx="7927445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defRPr/>
            </a:pPr>
            <a:r>
              <a:rPr lang="zh-CN" altLang="en-US" sz="2400" dirty="0"/>
              <a:t>空闲盘块的</a:t>
            </a:r>
            <a:r>
              <a:rPr lang="zh-CN" altLang="en-US" sz="2400" dirty="0">
                <a:solidFill>
                  <a:srgbClr val="FF0000"/>
                </a:solidFill>
              </a:rPr>
              <a:t>组织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1522219" y="1891080"/>
            <a:ext cx="10286385" cy="3245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文件区中的所有空闲盘块，被分成若干个组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将每一组含有的盘块总数</a:t>
            </a:r>
            <a:r>
              <a:rPr lang="en-US" altLang="zh-CN" sz="2400" dirty="0"/>
              <a:t>N</a:t>
            </a:r>
            <a:r>
              <a:rPr lang="zh-CN" altLang="en-US" sz="2400" dirty="0"/>
              <a:t>和该组所有的盘块号，记入其前一组的第一个盘块的</a:t>
            </a:r>
            <a:r>
              <a:rPr lang="en-US" altLang="zh-CN" sz="2400" dirty="0" err="1"/>
              <a:t>S.free</a:t>
            </a:r>
            <a:r>
              <a:rPr lang="en-US" altLang="zh-CN" sz="2400" dirty="0"/>
              <a:t>(0)~</a:t>
            </a:r>
            <a:r>
              <a:rPr lang="en-US" altLang="zh-CN" sz="2400" dirty="0" err="1"/>
              <a:t>S.free</a:t>
            </a:r>
            <a:r>
              <a:rPr lang="en-US" altLang="zh-CN" sz="2400" dirty="0"/>
              <a:t>(99)</a:t>
            </a:r>
            <a:r>
              <a:rPr lang="zh-CN" altLang="en-US" sz="2400" dirty="0"/>
              <a:t>中。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将第一组的盘块总数和所有的盘块号，记入空闲盘块号栈中，作为当前可供分配的空闲盘块号</a:t>
            </a:r>
          </a:p>
          <a:p>
            <a:pPr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最末一组只有</a:t>
            </a:r>
            <a:r>
              <a:rPr lang="en-US" altLang="zh-CN" sz="2400" dirty="0"/>
              <a:t>99</a:t>
            </a:r>
            <a:r>
              <a:rPr lang="zh-CN" altLang="en-US" sz="2400" dirty="0"/>
              <a:t>个盘块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610995" y="5136760"/>
            <a:ext cx="7927445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defRPr/>
            </a:pPr>
            <a:r>
              <a:rPr lang="zh-CN" altLang="en-US" sz="2400" dirty="0"/>
              <a:t>空闲盘块的分配与回收</a:t>
            </a:r>
          </a:p>
        </p:txBody>
      </p:sp>
      <p:sp>
        <p:nvSpPr>
          <p:cNvPr id="9" name="îSļiḓè"/>
          <p:cNvSpPr/>
          <p:nvPr/>
        </p:nvSpPr>
        <p:spPr>
          <a:xfrm>
            <a:off x="744166" y="1263213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îşļiḓè"/>
          <p:cNvSpPr/>
          <p:nvPr/>
        </p:nvSpPr>
        <p:spPr>
          <a:xfrm>
            <a:off x="744166" y="4987872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ṡḷíďe"/>
          <p:cNvSpPr/>
          <p:nvPr/>
        </p:nvSpPr>
        <p:spPr>
          <a:xfrm>
            <a:off x="934421" y="1459351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2" name="íSlíḋe"/>
          <p:cNvSpPr/>
          <p:nvPr/>
        </p:nvSpPr>
        <p:spPr>
          <a:xfrm>
            <a:off x="934420" y="5209889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8846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成组链接法示例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6" y="1003275"/>
            <a:ext cx="10336567" cy="51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9.2.4 </a:t>
            </a:r>
            <a:r>
              <a:rPr lang="zh-CN" altLang="en-US" sz="2800" b="1" dirty="0">
                <a:solidFill>
                  <a:schemeClr val="bg1"/>
                </a:solidFill>
              </a:rPr>
              <a:t>位示图法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740983" y="1080226"/>
            <a:ext cx="7927445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defRPr/>
            </a:pPr>
            <a:r>
              <a:rPr lang="zh-CN" altLang="en-US" sz="2400" dirty="0"/>
              <a:t>位示图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306361" y="1530882"/>
            <a:ext cx="10506640" cy="2730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ym typeface="Wingdings" panose="05000000000000000000" pitchFamily="2" charset="2"/>
              </a:rPr>
              <a:t>利用二进制的一位来表示磁盘中一个盘块的使用情况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2">
              <a:lnSpc>
                <a:spcPct val="12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ym typeface="Wingdings" panose="05000000000000000000" pitchFamily="2" charset="2"/>
              </a:rPr>
              <a:t>当值为</a:t>
            </a:r>
            <a:r>
              <a:rPr lang="en-US" altLang="zh-CN" sz="2400" dirty="0">
                <a:sym typeface="Wingdings" panose="05000000000000000000" pitchFamily="2" charset="2"/>
              </a:rPr>
              <a:t>0</a:t>
            </a:r>
            <a:r>
              <a:rPr lang="zh-CN" altLang="en-US" sz="2400" dirty="0">
                <a:sym typeface="Wingdings" panose="05000000000000000000" pitchFamily="2" charset="2"/>
              </a:rPr>
              <a:t>时，表示对应的盘块空闲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2">
              <a:lnSpc>
                <a:spcPct val="12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ym typeface="Wingdings" panose="05000000000000000000" pitchFamily="2" charset="2"/>
              </a:rPr>
              <a:t>当值为</a:t>
            </a:r>
            <a:r>
              <a:rPr lang="en-US" altLang="zh-CN" sz="2400" dirty="0"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sym typeface="Wingdings" panose="05000000000000000000" pitchFamily="2" charset="2"/>
              </a:rPr>
              <a:t>时，表示已分配</a:t>
            </a:r>
          </a:p>
          <a:p>
            <a:pPr lvl="1">
              <a:lnSpc>
                <a:spcPct val="12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磁盘上的所有盘块都有一个二进制位与之对应，这样，由所有盘块所对应的位构成一个集合</a:t>
            </a:r>
            <a:r>
              <a:rPr lang="zh-CN" altLang="en-US" sz="2400" dirty="0">
                <a:sym typeface="Wingdings" panose="05000000000000000000" pitchFamily="2" charset="2"/>
              </a:rPr>
              <a:t>，称为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位示图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706" y="3888941"/>
            <a:ext cx="10298588" cy="232542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盘块的分配和回收</a:t>
            </a:r>
          </a:p>
        </p:txBody>
      </p:sp>
      <p:sp>
        <p:nvSpPr>
          <p:cNvPr id="40" name="ïşľîďè"/>
          <p:cNvSpPr/>
          <p:nvPr/>
        </p:nvSpPr>
        <p:spPr>
          <a:xfrm>
            <a:off x="-788524" y="1134122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îŝļiḋe"/>
          <p:cNvSpPr/>
          <p:nvPr/>
        </p:nvSpPr>
        <p:spPr>
          <a:xfrm>
            <a:off x="3224183" y="1134122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42" name="í$1iďè"/>
          <p:cNvGrpSpPr/>
          <p:nvPr/>
        </p:nvGrpSpPr>
        <p:grpSpPr>
          <a:xfrm>
            <a:off x="3348471" y="1411868"/>
            <a:ext cx="8618628" cy="2680737"/>
            <a:chOff x="4136995" y="1408046"/>
            <a:chExt cx="8618628" cy="2680737"/>
          </a:xfrm>
        </p:grpSpPr>
        <p:sp>
          <p:nvSpPr>
            <p:cNvPr id="43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ïSḻiḍé"/>
            <p:cNvSpPr txBox="1"/>
            <p:nvPr/>
          </p:nvSpPr>
          <p:spPr>
            <a:xfrm>
              <a:off x="4882718" y="1408046"/>
              <a:ext cx="7872905" cy="26807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zh-CN" altLang="en-US" sz="2400" dirty="0"/>
                <a:t>盘块的分配</a:t>
              </a:r>
              <a:endParaRPr lang="en-US" altLang="zh-CN" sz="2400" dirty="0"/>
            </a:p>
            <a:p>
              <a:pPr marL="0" marR="0" lvl="1" indent="-228600" algn="l" defTabSz="914400" rtl="0" eaLnBrk="1" fontAlgn="base" latinLnBrk="0" hangingPunct="1">
                <a:lnSpc>
                  <a:spcPct val="123000"/>
                </a:lnSpc>
                <a:spcBef>
                  <a:spcPts val="375"/>
                </a:spcBef>
                <a:spcAft>
                  <a:spcPct val="0"/>
                </a:spcAft>
                <a:buClr>
                  <a:srgbClr val="9B2D1F"/>
                </a:buClr>
                <a:buSzPct val="85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顺序扫描位示图，从中找出一个或一组其值为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的二进制位</a:t>
              </a:r>
            </a:p>
            <a:p>
              <a:pPr marL="0" marR="0" lvl="1" indent="-228600" algn="l" defTabSz="914400" rtl="0" eaLnBrk="1" fontAlgn="base" latinLnBrk="0" hangingPunct="1">
                <a:lnSpc>
                  <a:spcPct val="123000"/>
                </a:lnSpc>
                <a:spcBef>
                  <a:spcPts val="375"/>
                </a:spcBef>
                <a:spcAft>
                  <a:spcPct val="0"/>
                </a:spcAft>
                <a:buClr>
                  <a:srgbClr val="9B2D1F"/>
                </a:buClr>
                <a:buSzPct val="85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将所找到的一个或一组二进制位，转换成与之相应的盘块号。假定   </a:t>
              </a:r>
              <a:b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</a:b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找到的其值为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的二进制位，位于位示图的第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i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行、第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j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列，则其相应   </a:t>
              </a:r>
              <a:b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</a:b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的盘块号为：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b=n(i-1)+j</a:t>
              </a:r>
            </a:p>
            <a:p>
              <a:pPr marL="0" marR="0" lvl="1" indent="-228600" algn="l" defTabSz="914400" rtl="0" eaLnBrk="1" fontAlgn="base" latinLnBrk="0" hangingPunct="1">
                <a:lnSpc>
                  <a:spcPct val="123000"/>
                </a:lnSpc>
                <a:spcBef>
                  <a:spcPts val="375"/>
                </a:spcBef>
                <a:spcAft>
                  <a:spcPct val="0"/>
                </a:spcAft>
                <a:buClr>
                  <a:srgbClr val="9B2D1F"/>
                </a:buClr>
                <a:buSzPct val="85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修改位示图，令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map[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i,j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  <a:sym typeface="Wingdings" panose="05000000000000000000" pitchFamily="2" charset="2"/>
                </a:rPr>
                <a:t>]=1</a:t>
              </a:r>
            </a:p>
            <a:p>
              <a:pPr>
                <a:defRPr/>
              </a:pPr>
              <a:endParaRPr lang="zh-CN" altLang="en-US" sz="2400" dirty="0"/>
            </a:p>
          </p:txBody>
        </p:sp>
      </p:grpSp>
      <p:grpSp>
        <p:nvGrpSpPr>
          <p:cNvPr id="48" name="ïSlíḍê"/>
          <p:cNvGrpSpPr/>
          <p:nvPr/>
        </p:nvGrpSpPr>
        <p:grpSpPr>
          <a:xfrm>
            <a:off x="3348471" y="4371764"/>
            <a:ext cx="8378931" cy="1311067"/>
            <a:chOff x="4136995" y="4714289"/>
            <a:chExt cx="8378931" cy="1311067"/>
          </a:xfrm>
        </p:grpSpPr>
        <p:sp>
          <p:nvSpPr>
            <p:cNvPr id="49" name="ïsľíḓê"/>
            <p:cNvSpPr/>
            <p:nvPr/>
          </p:nvSpPr>
          <p:spPr>
            <a:xfrm>
              <a:off x="4136995" y="5187860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íṧļîḋê"/>
            <p:cNvSpPr txBox="1"/>
            <p:nvPr/>
          </p:nvSpPr>
          <p:spPr>
            <a:xfrm>
              <a:off x="4882717" y="4714289"/>
              <a:ext cx="7633209" cy="13110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ts val="375"/>
                </a:spcBef>
                <a:defRPr/>
              </a:pPr>
              <a:r>
                <a:rPr lang="zh-CN" altLang="en-US" sz="2400" dirty="0"/>
                <a:t>盘块的回收</a:t>
              </a:r>
              <a:endParaRPr lang="en-US" altLang="zh-CN" sz="2400" dirty="0"/>
            </a:p>
            <a:p>
              <a:pPr marL="342900" indent="-342900">
                <a:lnSpc>
                  <a:spcPct val="120000"/>
                </a:lnSpc>
                <a:spcBef>
                  <a:spcPts val="375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zh-CN" altLang="en-US" sz="2200" dirty="0"/>
                <a:t>将回收盘块的盘块号</a:t>
              </a:r>
              <a:r>
                <a:rPr lang="en-US" altLang="zh-CN" sz="2200" dirty="0"/>
                <a:t>b</a:t>
              </a:r>
              <a:r>
                <a:rPr lang="zh-CN" altLang="en-US" sz="2200" dirty="0"/>
                <a:t>转换成位示图中的行号和列号：</a:t>
              </a:r>
            </a:p>
            <a:p>
              <a:pPr marL="800100" lvl="1" indent="-342900">
                <a:lnSpc>
                  <a:spcPct val="120000"/>
                </a:lnSpc>
                <a:spcBef>
                  <a:spcPts val="375"/>
                </a:spcBef>
                <a:buClr>
                  <a:srgbClr val="C00000"/>
                </a:buClr>
                <a:buFont typeface="Wingdings" panose="05000000000000000000" pitchFamily="2" charset="2"/>
                <a:buChar char="l"/>
                <a:defRPr/>
              </a:pPr>
              <a:r>
                <a:rPr lang="en-US" altLang="zh-CN" sz="2200" dirty="0" err="1">
                  <a:solidFill>
                    <a:srgbClr val="FF0000"/>
                  </a:solidFill>
                </a:rPr>
                <a:t>i</a:t>
              </a:r>
              <a:r>
                <a:rPr lang="en-US" altLang="zh-CN" sz="2200" dirty="0">
                  <a:solidFill>
                    <a:srgbClr val="FF0000"/>
                  </a:solidFill>
                </a:rPr>
                <a:t>=(b-1)div n+1   j=(b-1)mod n+1</a:t>
              </a:r>
            </a:p>
            <a:p>
              <a:pPr marL="342900" indent="-342900">
                <a:lnSpc>
                  <a:spcPct val="120000"/>
                </a:lnSpc>
                <a:spcBef>
                  <a:spcPts val="375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zh-CN" altLang="en-US" sz="2200" dirty="0"/>
                <a:t>修改位示图，令</a:t>
              </a:r>
              <a:r>
                <a:rPr lang="en-US" altLang="zh-CN" sz="2200" dirty="0"/>
                <a:t>map[</a:t>
              </a:r>
              <a:r>
                <a:rPr lang="en-US" altLang="zh-CN" sz="2200" dirty="0" err="1"/>
                <a:t>i,j</a:t>
              </a:r>
              <a:r>
                <a:rPr lang="en-US" altLang="zh-CN" sz="2200" dirty="0"/>
                <a:t>]=0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1218E-F919-DE57-5AF3-1FFF2756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583C6A6-F3F6-C0B4-D835-71D3E329920D}"/>
              </a:ext>
            </a:extLst>
          </p:cNvPr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0B5273-0400-E263-FB72-F50D309248CD}"/>
              </a:ext>
            </a:extLst>
          </p:cNvPr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450361-0E88-9770-DE3A-DB42B89E1566}"/>
              </a:ext>
            </a:extLst>
          </p:cNvPr>
          <p:cNvSpPr/>
          <p:nvPr/>
        </p:nvSpPr>
        <p:spPr>
          <a:xfrm>
            <a:off x="1696469" y="147623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9.1 </a:t>
            </a:r>
            <a:r>
              <a:rPr lang="zh-CN" altLang="en-US" sz="2400" dirty="0">
                <a:latin typeface="+mj-ea"/>
                <a:ea typeface="+mj-ea"/>
              </a:rPr>
              <a:t>外存的组织方式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0A9F69-7164-F8D5-E1E2-A0633E6CC16F}"/>
              </a:ext>
            </a:extLst>
          </p:cNvPr>
          <p:cNvSpPr/>
          <p:nvPr/>
        </p:nvSpPr>
        <p:spPr>
          <a:xfrm>
            <a:off x="1696469" y="211441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连续组织方式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9D2496F-E521-018D-1B32-80C1B89B95C2}"/>
              </a:ext>
            </a:extLst>
          </p:cNvPr>
          <p:cNvSpPr/>
          <p:nvPr/>
        </p:nvSpPr>
        <p:spPr>
          <a:xfrm>
            <a:off x="1696468" y="273353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9.1.2 </a:t>
            </a:r>
            <a:r>
              <a:rPr lang="zh-CN" altLang="en-US" sz="2400" dirty="0">
                <a:latin typeface="+mj-ea"/>
              </a:rPr>
              <a:t>链接组织方式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79875B-2353-C6E3-8084-10EF8A090060}"/>
              </a:ext>
            </a:extLst>
          </p:cNvPr>
          <p:cNvSpPr/>
          <p:nvPr/>
        </p:nvSpPr>
        <p:spPr>
          <a:xfrm>
            <a:off x="1696468" y="335266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索引组织方式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A24EDDD-776B-939C-1669-7D743813CB0D}"/>
              </a:ext>
            </a:extLst>
          </p:cNvPr>
          <p:cNvSpPr/>
          <p:nvPr/>
        </p:nvSpPr>
        <p:spPr>
          <a:xfrm>
            <a:off x="1696469" y="3971788"/>
            <a:ext cx="5478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9.2 </a:t>
            </a:r>
            <a:r>
              <a:rPr lang="zh-CN" altLang="en-US" sz="2400" dirty="0">
                <a:latin typeface="+mj-ea"/>
              </a:rPr>
              <a:t>文件存储空间的管理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76D55B-FE0F-3B34-482A-AF03D2F02AAD}"/>
              </a:ext>
            </a:extLst>
          </p:cNvPr>
          <p:cNvSpPr/>
          <p:nvPr/>
        </p:nvSpPr>
        <p:spPr>
          <a:xfrm>
            <a:off x="1696468" y="4590913"/>
            <a:ext cx="4769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7.8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磁盘性能概述和磁盘调度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643784-D435-4861-F5F7-7DFA15219B50}"/>
              </a:ext>
            </a:extLst>
          </p:cNvPr>
          <p:cNvSpPr/>
          <p:nvPr/>
        </p:nvSpPr>
        <p:spPr>
          <a:xfrm>
            <a:off x="6466113" y="2386337"/>
            <a:ext cx="5191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9</a:t>
            </a:r>
            <a:r>
              <a:rPr lang="zh-CN" altLang="en-US" sz="3600" dirty="0">
                <a:solidFill>
                  <a:srgbClr val="000000"/>
                </a:solidFill>
              </a:rPr>
              <a:t>章    磁盘存储器管理</a:t>
            </a:r>
            <a:endParaRPr lang="zh-CN" altLang="en-US" sz="36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62CA8B-C4F7-4B55-A004-354219057F48}"/>
              </a:ext>
            </a:extLst>
          </p:cNvPr>
          <p:cNvCxnSpPr/>
          <p:nvPr/>
        </p:nvCxnSpPr>
        <p:spPr>
          <a:xfrm>
            <a:off x="6640497" y="3190471"/>
            <a:ext cx="4906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0D5E015-992A-8C94-9C0A-512A74409996}"/>
              </a:ext>
            </a:extLst>
          </p:cNvPr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DCEA6522-F95E-737B-4FB1-2C9BEC7F9734}"/>
              </a:ext>
            </a:extLst>
          </p:cNvPr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68192C4-7812-2801-8309-4F8BC326C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219BA54-DD72-E484-3933-4EAE13567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392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D2A8DB-C7FC-DA68-039A-DF2016B7C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2436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7F2C215-481E-69CD-090D-7613F8471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67983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025CB40-FD46-059C-A179-DD91BDF0F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29831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19585C4-F2AE-65C9-60F2-D02894C1A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2439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4E4F406-2939-89BE-6394-22626665A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6210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850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7.8.1</a:t>
            </a:r>
            <a:r>
              <a:rPr lang="zh-CN" altLang="en-US" sz="2800" b="1" dirty="0">
                <a:solidFill>
                  <a:schemeClr val="bg1"/>
                </a:solidFill>
              </a:rPr>
              <a:t>磁盘性能简述</a:t>
            </a:r>
          </a:p>
        </p:txBody>
      </p:sp>
      <p:sp>
        <p:nvSpPr>
          <p:cNvPr id="3" name="îṧľîḋé"/>
          <p:cNvSpPr txBox="1"/>
          <p:nvPr/>
        </p:nvSpPr>
        <p:spPr>
          <a:xfrm>
            <a:off x="1107807" y="1177736"/>
            <a:ext cx="8507609" cy="599548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2000"/>
              </a:lnSpc>
            </a:pPr>
            <a:r>
              <a:rPr lang="zh-CN" altLang="en-US" sz="2400" dirty="0"/>
              <a:t>磁盘的结构</a:t>
            </a:r>
          </a:p>
        </p:txBody>
      </p:sp>
      <p:sp>
        <p:nvSpPr>
          <p:cNvPr id="4" name="îs1iďé"/>
          <p:cNvSpPr/>
          <p:nvPr/>
        </p:nvSpPr>
        <p:spPr>
          <a:xfrm>
            <a:off x="1107807" y="1868752"/>
            <a:ext cx="9711234" cy="40297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盘面（磁头）</a:t>
            </a:r>
            <a:r>
              <a:rPr lang="zh-CN" altLang="en-US" sz="2400" dirty="0"/>
              <a:t>：磁盘设备可包含一或多个盘片，每个盘片分为一个或两个盘面，每个面上有一个读写磁头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磁道（柱面）</a:t>
            </a:r>
            <a:r>
              <a:rPr lang="zh-CN" altLang="en-US" sz="2400" dirty="0"/>
              <a:t>：每个盘面可分成若干条磁道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扇区</a:t>
            </a:r>
            <a:r>
              <a:rPr lang="zh-CN" altLang="en-US" sz="2400" dirty="0"/>
              <a:t>：每条磁道逻辑上分成若干个大小相同的扇区。每个扇区的大小相当于一个盘块（数据块）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每条磁道上可存储相同数目的二进制位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磁盘密度</a:t>
            </a:r>
            <a:r>
              <a:rPr lang="zh-CN" altLang="en-US" sz="2400" dirty="0"/>
              <a:t>即每英寸中所存储的位数，显然是内层磁道的密度较外层磁道的密度高。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7.8.1</a:t>
            </a:r>
            <a:r>
              <a:rPr lang="zh-CN" altLang="en-US" sz="2800" b="1" dirty="0">
                <a:solidFill>
                  <a:schemeClr val="bg1"/>
                </a:solidFill>
              </a:rPr>
              <a:t>磁盘性能简述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67129"/>
            <a:ext cx="4059287" cy="49607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54" y="1167129"/>
            <a:ext cx="6708407" cy="49607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47623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9.1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外存的组织方式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1441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连续组织方式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73353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9.1.2 </a:t>
            </a:r>
            <a:r>
              <a:rPr lang="zh-CN" altLang="en-US" sz="2400" dirty="0">
                <a:latin typeface="+mj-ea"/>
              </a:rPr>
              <a:t>链接组织方式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35266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9.1.1 </a:t>
            </a:r>
            <a:r>
              <a:rPr lang="zh-CN" altLang="en-US" sz="2400" dirty="0">
                <a:latin typeface="+mj-ea"/>
              </a:rPr>
              <a:t>索引组织方式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96469" y="3971788"/>
            <a:ext cx="5478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9.2 </a:t>
            </a:r>
            <a:r>
              <a:rPr lang="zh-CN" altLang="en-US" sz="2400" dirty="0">
                <a:latin typeface="+mj-ea"/>
              </a:rPr>
              <a:t>文件存储空间的管理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590913"/>
            <a:ext cx="4769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7.8 </a:t>
            </a:r>
            <a:r>
              <a:rPr lang="zh-CN" altLang="en-US" sz="2400" dirty="0">
                <a:latin typeface="+mj-ea"/>
              </a:rPr>
              <a:t>磁盘性能概述和磁盘调度</a:t>
            </a:r>
          </a:p>
        </p:txBody>
      </p:sp>
      <p:sp>
        <p:nvSpPr>
          <p:cNvPr id="3" name="矩形 2"/>
          <p:cNvSpPr/>
          <p:nvPr/>
        </p:nvSpPr>
        <p:spPr>
          <a:xfrm>
            <a:off x="6466113" y="2386337"/>
            <a:ext cx="5191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9</a:t>
            </a:r>
            <a:r>
              <a:rPr lang="zh-CN" altLang="en-US" sz="3600" dirty="0">
                <a:solidFill>
                  <a:srgbClr val="000000"/>
                </a:solidFill>
              </a:rPr>
              <a:t>章    磁盘存储器管理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640497" y="3190471"/>
            <a:ext cx="4906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392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2436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67983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29831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2439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6210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磁盘容量计算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46844" y="2569382"/>
            <a:ext cx="7185122" cy="9625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cylinder:19710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计算：</a:t>
            </a:r>
            <a:r>
              <a:rPr lang="en-US" altLang="zh-CN" sz="2200" dirty="0"/>
              <a:t>19710×255×16×512B=41173401600B=40GB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2138095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40GB</a:t>
            </a:r>
            <a:r>
              <a:rPr lang="zh-CN" altLang="en-US" sz="2400" dirty="0">
                <a:sym typeface="Wingdings" panose="05000000000000000000" pitchFamily="2" charset="2"/>
              </a:rPr>
              <a:t>硬盘</a:t>
            </a:r>
          </a:p>
        </p:txBody>
      </p:sp>
      <p:sp>
        <p:nvSpPr>
          <p:cNvPr id="5" name="î$ļíḋè"/>
          <p:cNvSpPr/>
          <p:nvPr/>
        </p:nvSpPr>
        <p:spPr>
          <a:xfrm>
            <a:off x="1802480" y="4371305"/>
            <a:ext cx="9840019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Sides:2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Tracks:80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Sectors:18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计算：</a:t>
            </a:r>
            <a:r>
              <a:rPr lang="en-US" altLang="zh-CN" sz="2200" dirty="0"/>
              <a:t>2×80×18×512B=1.44MB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02481" y="3858530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1.44MB</a:t>
            </a:r>
            <a:r>
              <a:rPr lang="zh-CN" altLang="en-US" sz="2400" dirty="0">
                <a:sym typeface="Wingdings" panose="05000000000000000000" pitchFamily="2" charset="2"/>
              </a:rPr>
              <a:t>软盘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297161"/>
            <a:ext cx="6697576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容量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zh-CN" altLang="en-US" sz="2400" dirty="0">
                <a:solidFill>
                  <a:srgbClr val="0000FF"/>
                </a:solidFill>
              </a:rPr>
              <a:t>柱面×磁头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×</a:t>
            </a:r>
            <a:r>
              <a:rPr lang="zh-CN" altLang="en-US" sz="2400" dirty="0">
                <a:solidFill>
                  <a:srgbClr val="0000FF"/>
                </a:solidFill>
              </a:rPr>
              <a:t>扇区</a:t>
            </a:r>
            <a:r>
              <a:rPr lang="zh-CN" altLang="en-US" sz="2400" dirty="0"/>
              <a:t>，每扇区存放</a:t>
            </a:r>
            <a:r>
              <a:rPr lang="en-US" altLang="zh-CN" sz="2400" dirty="0">
                <a:solidFill>
                  <a:srgbClr val="FF0000"/>
                </a:solidFill>
              </a:rPr>
              <a:t>512B</a:t>
            </a:r>
            <a:r>
              <a:rPr lang="zh-CN" altLang="en-US" sz="2400" dirty="0"/>
              <a:t>数据</a:t>
            </a:r>
            <a:endParaRPr lang="en-US" altLang="zh-CN" sz="2400" dirty="0"/>
          </a:p>
        </p:txBody>
      </p:sp>
      <p:sp>
        <p:nvSpPr>
          <p:cNvPr id="9" name="îSļiḓè"/>
          <p:cNvSpPr/>
          <p:nvPr/>
        </p:nvSpPr>
        <p:spPr>
          <a:xfrm>
            <a:off x="1118977" y="118056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18977" y="377592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203756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376705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225958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38170" y="3965388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íšḻîḋè"/>
          <p:cNvSpPr/>
          <p:nvPr/>
        </p:nvSpPr>
        <p:spPr>
          <a:xfrm>
            <a:off x="7114309" y="2591739"/>
            <a:ext cx="1965297" cy="512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sector:255</a:t>
            </a:r>
          </a:p>
        </p:txBody>
      </p:sp>
      <p:sp>
        <p:nvSpPr>
          <p:cNvPr id="16" name="íšḻîḋè"/>
          <p:cNvSpPr/>
          <p:nvPr/>
        </p:nvSpPr>
        <p:spPr>
          <a:xfrm>
            <a:off x="4757192" y="2591739"/>
            <a:ext cx="1965297" cy="512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head:16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数据的组织和格式</a:t>
            </a:r>
          </a:p>
        </p:txBody>
      </p:sp>
      <p:sp>
        <p:nvSpPr>
          <p:cNvPr id="31" name="i$lîďê"/>
          <p:cNvSpPr/>
          <p:nvPr/>
        </p:nvSpPr>
        <p:spPr>
          <a:xfrm>
            <a:off x="1802479" y="2138095"/>
            <a:ext cx="9840020" cy="7467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ym typeface="Wingdings" panose="05000000000000000000" pitchFamily="2" charset="2"/>
              </a:rPr>
              <a:t>如每条磁道含有</a:t>
            </a:r>
            <a:r>
              <a:rPr lang="en-US" altLang="zh-CN" sz="2400" dirty="0">
                <a:sym typeface="Wingdings" panose="05000000000000000000" pitchFamily="2" charset="2"/>
              </a:rPr>
              <a:t>30</a:t>
            </a:r>
            <a:r>
              <a:rPr lang="zh-CN" altLang="en-US" sz="2400" dirty="0">
                <a:sym typeface="Wingdings" panose="05000000000000000000" pitchFamily="2" charset="2"/>
              </a:rPr>
              <a:t>个固定大小的扇区，每个扇区容量为</a:t>
            </a:r>
            <a:r>
              <a:rPr lang="en-US" altLang="zh-CN" sz="2400" dirty="0">
                <a:sym typeface="Wingdings" panose="05000000000000000000" pitchFamily="2" charset="2"/>
              </a:rPr>
              <a:t>600</a:t>
            </a:r>
            <a:r>
              <a:rPr lang="zh-CN" altLang="en-US" sz="2400" dirty="0">
                <a:sym typeface="Wingdings" panose="05000000000000000000" pitchFamily="2" charset="2"/>
              </a:rPr>
              <a:t>个字节，其中</a:t>
            </a:r>
            <a:r>
              <a:rPr lang="en-US" altLang="zh-CN" sz="2400" dirty="0">
                <a:sym typeface="Wingdings" panose="05000000000000000000" pitchFamily="2" charset="2"/>
              </a:rPr>
              <a:t>512</a:t>
            </a:r>
            <a:r>
              <a:rPr lang="zh-CN" altLang="en-US" sz="2400" dirty="0">
                <a:sym typeface="Wingdings" panose="05000000000000000000" pitchFamily="2" charset="2"/>
              </a:rPr>
              <a:t>个字节存放数据，其余的用于存放控制信息</a:t>
            </a:r>
          </a:p>
        </p:txBody>
      </p:sp>
      <p:sp>
        <p:nvSpPr>
          <p:cNvPr id="32" name="î$ļíḋè"/>
          <p:cNvSpPr/>
          <p:nvPr/>
        </p:nvSpPr>
        <p:spPr>
          <a:xfrm>
            <a:off x="1802479" y="3897104"/>
            <a:ext cx="9840019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FF"/>
                </a:solidFill>
              </a:rPr>
              <a:t>标识符字段</a:t>
            </a:r>
            <a:r>
              <a:rPr lang="zh-CN" altLang="en-US" sz="2200" dirty="0"/>
              <a:t>：其中一个字节的</a:t>
            </a:r>
            <a:r>
              <a:rPr lang="en-US" altLang="zh-CN" sz="2200" dirty="0"/>
              <a:t>SYNCH</a:t>
            </a:r>
            <a:r>
              <a:rPr lang="zh-CN" altLang="en-US" sz="2200" dirty="0"/>
              <a:t>具有特定的位图像，作为该字段的定界符，利用磁道号、磁头号及扇区号三者来标识一个扇区；</a:t>
            </a:r>
            <a:r>
              <a:rPr lang="en-US" altLang="zh-CN" sz="2200" dirty="0"/>
              <a:t>CRC</a:t>
            </a:r>
            <a:r>
              <a:rPr lang="zh-CN" altLang="en-US" sz="2200" dirty="0"/>
              <a:t>字段用于段校验</a:t>
            </a:r>
          </a:p>
          <a:p>
            <a:pPr marL="342900" indent="-34290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FF"/>
                </a:solidFill>
              </a:rPr>
              <a:t>数据字段</a:t>
            </a:r>
            <a:r>
              <a:rPr lang="zh-CN" altLang="en-US" sz="2200" dirty="0"/>
              <a:t>：存放</a:t>
            </a:r>
            <a:r>
              <a:rPr lang="en-US" altLang="zh-CN" sz="2200" dirty="0"/>
              <a:t>512</a:t>
            </a:r>
            <a:r>
              <a:rPr lang="zh-CN" altLang="en-US" sz="2200" dirty="0"/>
              <a:t>个字节的数据</a:t>
            </a:r>
          </a:p>
        </p:txBody>
      </p:sp>
      <p:sp>
        <p:nvSpPr>
          <p:cNvPr id="33" name="ïṧḷïḋè"/>
          <p:cNvSpPr/>
          <p:nvPr/>
        </p:nvSpPr>
        <p:spPr>
          <a:xfrm>
            <a:off x="1802480" y="3384329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每个扇区包括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个字段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</a:p>
        </p:txBody>
      </p:sp>
      <p:sp>
        <p:nvSpPr>
          <p:cNvPr id="34" name="íšḻíḑê"/>
          <p:cNvSpPr/>
          <p:nvPr/>
        </p:nvSpPr>
        <p:spPr>
          <a:xfrm>
            <a:off x="1802480" y="1297161"/>
            <a:ext cx="6697576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为了在磁盘上存储数据，必须先将磁盘格式化</a:t>
            </a:r>
          </a:p>
        </p:txBody>
      </p:sp>
      <p:sp>
        <p:nvSpPr>
          <p:cNvPr id="35" name="îSļiḓè"/>
          <p:cNvSpPr/>
          <p:nvPr/>
        </p:nvSpPr>
        <p:spPr>
          <a:xfrm>
            <a:off x="1118977" y="118056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6" name="íṥḻîḓe"/>
          <p:cNvSpPr/>
          <p:nvPr/>
        </p:nvSpPr>
        <p:spPr>
          <a:xfrm>
            <a:off x="1118976" y="330172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7" name="îşļiḓè"/>
          <p:cNvSpPr/>
          <p:nvPr/>
        </p:nvSpPr>
        <p:spPr>
          <a:xfrm>
            <a:off x="1118977" y="203756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8" name="îṡḷíďe"/>
          <p:cNvSpPr/>
          <p:nvPr/>
        </p:nvSpPr>
        <p:spPr>
          <a:xfrm>
            <a:off x="1309232" y="1376705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9" name="íSlíḋe"/>
          <p:cNvSpPr/>
          <p:nvPr/>
        </p:nvSpPr>
        <p:spPr>
          <a:xfrm>
            <a:off x="1309231" y="225958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0" name="ïśḷïḓe"/>
          <p:cNvSpPr/>
          <p:nvPr/>
        </p:nvSpPr>
        <p:spPr>
          <a:xfrm>
            <a:off x="1338169" y="3491187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磁盘的格式化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548" y="1556147"/>
            <a:ext cx="12221145" cy="40976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磁盘的类型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300767" y="1139017"/>
            <a:ext cx="9646275" cy="5313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分类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1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硬盘、软盘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分类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2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单片盘、多片盘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分类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3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固定头磁盘：每个磁道上都有一个读写磁头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并行方式读</a:t>
            </a:r>
            <a:r>
              <a:rPr lang="en-US" altLang="zh-CN" sz="2200" dirty="0">
                <a:latin typeface="+mn-ea"/>
                <a:sym typeface="Wingdings" panose="05000000000000000000" pitchFamily="2" charset="2"/>
              </a:rPr>
              <a:t>/</a:t>
            </a: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写，有效提高磁盘的</a:t>
            </a:r>
            <a:r>
              <a:rPr lang="en-US" altLang="zh-CN" sz="2200" dirty="0">
                <a:latin typeface="+mn-ea"/>
                <a:sym typeface="Wingdings" panose="05000000000000000000" pitchFamily="2" charset="2"/>
              </a:rPr>
              <a:t>I/O</a:t>
            </a: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速度</a:t>
            </a:r>
            <a:endParaRPr lang="en-US" altLang="zh-CN" sz="22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主要用于大容量磁盘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移动头磁盘：每个盘面仅配有一个磁头，能移动寻道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串行方式读</a:t>
            </a:r>
            <a:r>
              <a:rPr lang="en-US" altLang="zh-CN" sz="2200" dirty="0">
                <a:latin typeface="+mn-ea"/>
                <a:sym typeface="Wingdings" panose="05000000000000000000" pitchFamily="2" charset="2"/>
              </a:rPr>
              <a:t>/</a:t>
            </a: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写，</a:t>
            </a:r>
            <a:r>
              <a:rPr lang="en-US" altLang="zh-CN" sz="2200" dirty="0">
                <a:latin typeface="+mn-ea"/>
                <a:sym typeface="Wingdings" panose="05000000000000000000" pitchFamily="2" charset="2"/>
              </a:rPr>
              <a:t>I/O</a:t>
            </a: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速度较慢</a:t>
            </a:r>
            <a:endParaRPr lang="en-US" altLang="zh-CN" sz="22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Wingdings" panose="05000000000000000000" pitchFamily="2" charset="2"/>
              </a:rPr>
              <a:t>广泛应用于中、小型磁盘设备中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113901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193967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30214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磁盘访问时间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2157848" y="2798009"/>
            <a:ext cx="8808790" cy="15653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磁头必须移动到所要求的磁道上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等待所指定的扇区的开始位置旋转到磁头下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开始读写数据</a:t>
            </a:r>
          </a:p>
        </p:txBody>
      </p:sp>
      <p:sp>
        <p:nvSpPr>
          <p:cNvPr id="4" name="i$lîďê"/>
          <p:cNvSpPr/>
          <p:nvPr/>
        </p:nvSpPr>
        <p:spPr>
          <a:xfrm>
            <a:off x="2157849" y="2357561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ym typeface="Wingdings" panose="05000000000000000000" pitchFamily="2" charset="2"/>
              </a:rPr>
              <a:t>为了读写</a:t>
            </a:r>
          </a:p>
        </p:txBody>
      </p:sp>
      <p:sp>
        <p:nvSpPr>
          <p:cNvPr id="5" name="î$ļíḋè"/>
          <p:cNvSpPr/>
          <p:nvPr/>
        </p:nvSpPr>
        <p:spPr>
          <a:xfrm>
            <a:off x="3336913" y="5006342"/>
            <a:ext cx="225725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寻道时间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3336913" y="4493567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ym typeface="Wingdings" panose="05000000000000000000" pitchFamily="2" charset="2"/>
              </a:rPr>
              <a:t>磁盘的访问时间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590527" y="1486893"/>
            <a:ext cx="4894533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ym typeface="Wingdings" panose="05000000000000000000" pitchFamily="2" charset="2"/>
              </a:rPr>
              <a:t>磁盘在工作时是以恒定速率旋转。</a:t>
            </a:r>
          </a:p>
        </p:txBody>
      </p:sp>
      <p:sp>
        <p:nvSpPr>
          <p:cNvPr id="9" name="îSļiḓè"/>
          <p:cNvSpPr/>
          <p:nvPr/>
        </p:nvSpPr>
        <p:spPr>
          <a:xfrm>
            <a:off x="822764" y="1376545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2653409" y="4410965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474347" y="2347188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013019" y="1572683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664601" y="256920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2872602" y="4600425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î$ļíḋè"/>
          <p:cNvSpPr/>
          <p:nvPr/>
        </p:nvSpPr>
        <p:spPr>
          <a:xfrm>
            <a:off x="5397532" y="5006342"/>
            <a:ext cx="2466094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旋转延迟时间</a:t>
            </a:r>
          </a:p>
        </p:txBody>
      </p:sp>
      <p:sp>
        <p:nvSpPr>
          <p:cNvPr id="16" name="î$ļíḋè"/>
          <p:cNvSpPr/>
          <p:nvPr/>
        </p:nvSpPr>
        <p:spPr>
          <a:xfrm>
            <a:off x="7917898" y="5038832"/>
            <a:ext cx="2006347" cy="4914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传输时间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寻道时间</a:t>
            </a:r>
            <a:r>
              <a:rPr lang="en-US" altLang="zh-CN" sz="2800" b="1" dirty="0" err="1">
                <a:solidFill>
                  <a:schemeClr val="bg1"/>
                </a:solidFill>
              </a:rPr>
              <a:t>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0400" y="1298467"/>
            <a:ext cx="5753279" cy="2167009"/>
            <a:chOff x="660400" y="1787149"/>
            <a:chExt cx="5753279" cy="2167009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5117112" cy="2118803"/>
              <a:chOff x="1296567" y="1835355"/>
              <a:chExt cx="6453960" cy="2118803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6293555" cy="7122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把磁臂（磁头）移动到指定磁道上所经历的时间。</a:t>
                </a:r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7" y="2601519"/>
                <a:ext cx="6453960" cy="1352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启动磁臂的时间</a:t>
                </a:r>
                <a:r>
                  <a:rPr lang="en-US" altLang="zh-CN" sz="2400" dirty="0"/>
                  <a:t>k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磁头移动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条磁道所花费的时间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669925" y="3307150"/>
            <a:ext cx="6297847" cy="3299712"/>
            <a:chOff x="660400" y="2092935"/>
            <a:chExt cx="6297847" cy="3299712"/>
          </a:xfrm>
        </p:grpSpPr>
        <p:grpSp>
          <p:nvGrpSpPr>
            <p:cNvPr id="12" name="ïṧļïḓe"/>
            <p:cNvGrpSpPr/>
            <p:nvPr/>
          </p:nvGrpSpPr>
          <p:grpSpPr>
            <a:xfrm>
              <a:off x="1296567" y="2092935"/>
              <a:ext cx="5661680" cy="3299712"/>
              <a:chOff x="1296567" y="2092935"/>
              <a:chExt cx="7140794" cy="3299712"/>
            </a:xfrm>
          </p:grpSpPr>
          <p:sp>
            <p:nvSpPr>
              <p:cNvPr id="16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公式</a:t>
                </a:r>
                <a:r>
                  <a:rPr lang="en-US" altLang="zh-CN" sz="24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zh-CN" sz="2400" baseline="-250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=</a:t>
                </a:r>
                <a:r>
                  <a:rPr lang="en-US" altLang="zh-CN" sz="24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m</a:t>
                </a:r>
                <a:r>
                  <a:rPr lang="en-US" altLang="zh-CN" sz="22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×</a:t>
                </a:r>
                <a:r>
                  <a:rPr lang="en-US" altLang="zh-CN" sz="24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n+k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7" name="íşľíḑè"/>
              <p:cNvSpPr/>
              <p:nvPr/>
            </p:nvSpPr>
            <p:spPr bwMode="auto">
              <a:xfrm>
                <a:off x="1312811" y="2588173"/>
                <a:ext cx="6632638" cy="2804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/>
                  <a:t>m:</a:t>
                </a:r>
                <a:r>
                  <a:rPr lang="zh-CN" altLang="en-US" sz="2400" dirty="0"/>
                  <a:t>常数，与磁盘驱动器的速度有关，对一般磁盘，</a:t>
                </a:r>
                <a:r>
                  <a:rPr lang="en-US" altLang="zh-CN" sz="2400" dirty="0"/>
                  <a:t>m=0.2</a:t>
                </a:r>
                <a:r>
                  <a:rPr lang="zh-CN" altLang="en-US" sz="2400" dirty="0"/>
                  <a:t>；对高速磁盘，</a:t>
                </a:r>
                <a:r>
                  <a:rPr lang="en-US" altLang="zh-CN" sz="2400" dirty="0"/>
                  <a:t>m&lt;=0.1</a:t>
                </a:r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/>
                  <a:t>k:</a:t>
                </a:r>
                <a:r>
                  <a:rPr lang="zh-CN" altLang="en-US" sz="2400" dirty="0"/>
                  <a:t>约</a:t>
                </a:r>
                <a:r>
                  <a:rPr lang="en-US" altLang="zh-CN" sz="2400" dirty="0"/>
                  <a:t>2ms</a:t>
                </a:r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对一般磁盘，寻道时间将随寻道距离的增加而增大，大体上是</a:t>
                </a:r>
                <a:r>
                  <a:rPr lang="en-US" altLang="zh-CN" sz="2400" dirty="0"/>
                  <a:t>5~30ms</a:t>
                </a:r>
              </a:p>
            </p:txBody>
          </p:sp>
        </p:grp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平均旋转延迟时间</a:t>
            </a:r>
          </a:p>
        </p:txBody>
      </p:sp>
      <p:sp>
        <p:nvSpPr>
          <p:cNvPr id="4" name="i$lîďê"/>
          <p:cNvSpPr/>
          <p:nvPr/>
        </p:nvSpPr>
        <p:spPr>
          <a:xfrm>
            <a:off x="1570379" y="3607002"/>
            <a:ext cx="9311989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1"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软盘：旋转速度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300 r/min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或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600 r/min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， 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T</a:t>
            </a:r>
            <a:r>
              <a:rPr lang="el-GR" altLang="zh-CN" sz="2400" baseline="-25000" dirty="0">
                <a:latin typeface="+mn-ea"/>
                <a:sym typeface="Wingdings" panose="05000000000000000000" pitchFamily="2" charset="2"/>
              </a:rPr>
              <a:t>τ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=50~100ms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570379" y="2166347"/>
            <a:ext cx="9804982" cy="9952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硬盘：典型的旋转速度大多为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5400r/min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（现在大多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7200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），每转需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11.1ms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，平均旋转延迟时间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T</a:t>
            </a:r>
            <a:r>
              <a:rPr lang="el-GR" altLang="zh-CN" sz="2400" baseline="-250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½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1/(5400/60)</a:t>
            </a:r>
            <a:r>
              <a:rPr lang="en-US" altLang="zh-CN" sz="2400" dirty="0">
                <a:latin typeface="+mn-ea"/>
              </a:rPr>
              <a:t>sec 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=5.56ms</a:t>
            </a:r>
          </a:p>
        </p:txBody>
      </p:sp>
      <p:sp>
        <p:nvSpPr>
          <p:cNvPr id="9" name="îSļiḓè"/>
          <p:cNvSpPr/>
          <p:nvPr/>
        </p:nvSpPr>
        <p:spPr>
          <a:xfrm>
            <a:off x="1118977" y="216685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348950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2362993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371152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9" name="íšḻíḑê"/>
          <p:cNvSpPr/>
          <p:nvPr/>
        </p:nvSpPr>
        <p:spPr>
          <a:xfrm>
            <a:off x="669925" y="1121033"/>
            <a:ext cx="9804982" cy="9952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把指定扇区移动到磁头下所经历的时间。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传输时间</a:t>
            </a:r>
            <a:r>
              <a:rPr lang="en-US" altLang="zh-CN" sz="2800" b="1" dirty="0" err="1">
                <a:solidFill>
                  <a:schemeClr val="bg1"/>
                </a:solidFill>
              </a:rPr>
              <a:t>Tt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i$lîďê"/>
          <p:cNvSpPr/>
          <p:nvPr/>
        </p:nvSpPr>
        <p:spPr>
          <a:xfrm>
            <a:off x="1544621" y="3014573"/>
            <a:ext cx="9311989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1">
              <a:defRPr/>
            </a:pPr>
            <a:r>
              <a:rPr lang="en-US" altLang="zh-CN" sz="2400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sz="2400" baseline="-25000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的大小与每次所读写的字节数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和旋转速度有关</a:t>
            </a:r>
          </a:p>
        </p:txBody>
      </p:sp>
      <p:sp>
        <p:nvSpPr>
          <p:cNvPr id="4" name="íšḻíḑê"/>
          <p:cNvSpPr/>
          <p:nvPr/>
        </p:nvSpPr>
        <p:spPr>
          <a:xfrm>
            <a:off x="1544621" y="1573918"/>
            <a:ext cx="9804982" cy="628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把数据从磁盘读出或向磁盘写入数据所经历的时间</a:t>
            </a:r>
          </a:p>
        </p:txBody>
      </p:sp>
      <p:sp>
        <p:nvSpPr>
          <p:cNvPr id="5" name="îSļiḓè"/>
          <p:cNvSpPr/>
          <p:nvPr/>
        </p:nvSpPr>
        <p:spPr>
          <a:xfrm>
            <a:off x="1093219" y="157442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6" name="îşļiḓè"/>
          <p:cNvSpPr/>
          <p:nvPr/>
        </p:nvSpPr>
        <p:spPr>
          <a:xfrm>
            <a:off x="1093219" y="289707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îṡḷíďe"/>
          <p:cNvSpPr/>
          <p:nvPr/>
        </p:nvSpPr>
        <p:spPr>
          <a:xfrm>
            <a:off x="1283474" y="1770564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8" name="íSlíḋe"/>
          <p:cNvSpPr/>
          <p:nvPr/>
        </p:nvSpPr>
        <p:spPr>
          <a:xfrm>
            <a:off x="1283473" y="311909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157247" y="3880042"/>
          <a:ext cx="3496578" cy="127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93700" progId="Equation.3">
                  <p:embed/>
                </p:oleObj>
              </mc:Choice>
              <mc:Fallback>
                <p:oleObj name="Equation" r:id="rId2" imgW="520700" imgH="3937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247" y="3880042"/>
                        <a:ext cx="3496578" cy="1274794"/>
                      </a:xfrm>
                      <a:prstGeom prst="rect">
                        <a:avLst/>
                      </a:prstGeom>
                      <a:solidFill>
                        <a:srgbClr val="FF993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/>
          <p:nvPr/>
        </p:nvSpPr>
        <p:spPr>
          <a:xfrm>
            <a:off x="5885647" y="3869366"/>
            <a:ext cx="4765182" cy="1285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r: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磁盘每秒的转数</a:t>
            </a:r>
          </a:p>
          <a:p>
            <a:pPr lvl="1" indent="-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N: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一条磁道上的字节数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访问时间</a:t>
            </a:r>
            <a:r>
              <a:rPr lang="en-US" altLang="zh-CN" sz="2800" b="1" dirty="0">
                <a:solidFill>
                  <a:schemeClr val="bg1"/>
                </a:solidFill>
              </a:rPr>
              <a:t>T</a:t>
            </a:r>
            <a:r>
              <a:rPr lang="en-US" altLang="zh-CN" sz="2800" b="1" baseline="-25000" dirty="0">
                <a:solidFill>
                  <a:schemeClr val="bg1"/>
                </a:solidFill>
              </a:rPr>
              <a:t>a</a:t>
            </a:r>
            <a:endParaRPr lang="zh-CN" altLang="en-US" sz="2800" b="1" baseline="-250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787857" y="1177653"/>
            <a:ext cx="10725855" cy="615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当一次读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/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写的字节数相当于半条磁道上的字节数时， </a:t>
            </a:r>
            <a:r>
              <a:rPr lang="en-US" altLang="zh-CN" sz="2400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sz="2400" baseline="-25000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与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T</a:t>
            </a:r>
            <a:r>
              <a:rPr lang="el-GR" altLang="zh-CN" sz="2400" baseline="-25000" dirty="0">
                <a:latin typeface="+mn-ea"/>
                <a:sym typeface="Wingdings" panose="05000000000000000000" pitchFamily="2" charset="2"/>
              </a:rPr>
              <a:t>τ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相同，可将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访问时间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a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表示为：</a:t>
            </a:r>
          </a:p>
          <a:p>
            <a:pPr marL="0" indent="0">
              <a:lnSpc>
                <a:spcPct val="132000"/>
              </a:lnSpc>
              <a:spcBef>
                <a:spcPts val="600"/>
              </a:spcBef>
              <a:buNone/>
              <a:defRPr/>
            </a:pPr>
            <a:endParaRPr lang="zh-CN" altLang="en-US" sz="24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在访问时间中，寻道时间和旋转延迟时间基本上都与所读写数据的多少无关，而且通常占据了访问时间中的大头。</a:t>
            </a:r>
          </a:p>
          <a:p>
            <a:pPr indent="-360045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+mn-ea"/>
              </a:rPr>
              <a:t>例子：</a:t>
            </a:r>
            <a:r>
              <a:rPr lang="en-US" altLang="zh-CN" sz="2400" dirty="0">
                <a:latin typeface="+mn-ea"/>
              </a:rPr>
              <a:t>4KB</a:t>
            </a:r>
            <a:r>
              <a:rPr lang="zh-CN" altLang="en-US" sz="2400" dirty="0">
                <a:latin typeface="+mn-ea"/>
              </a:rPr>
              <a:t>块，</a:t>
            </a:r>
            <a:r>
              <a:rPr lang="en-US" altLang="zh-CN" sz="2400" dirty="0">
                <a:latin typeface="+mn-ea"/>
              </a:rPr>
              <a:t> 5400 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r/min</a:t>
            </a:r>
            <a:r>
              <a:rPr lang="zh-CN" altLang="en-US" sz="2400" dirty="0">
                <a:latin typeface="+mn-ea"/>
              </a:rPr>
              <a:t>磁盘，</a:t>
            </a:r>
            <a:r>
              <a:rPr lang="en-US" altLang="zh-CN" sz="2400" dirty="0">
                <a:latin typeface="+mn-ea"/>
              </a:rPr>
              <a:t> 5ms</a:t>
            </a:r>
            <a:r>
              <a:rPr lang="zh-CN" altLang="en-US" sz="2400" dirty="0">
                <a:latin typeface="+mn-ea"/>
              </a:rPr>
              <a:t>平均寻道时间，</a:t>
            </a:r>
            <a:r>
              <a:rPr lang="en-US" altLang="zh-CN" sz="2400" dirty="0">
                <a:latin typeface="+mn-ea"/>
              </a:rPr>
              <a:t> 1Gb/sec</a:t>
            </a:r>
            <a:r>
              <a:rPr lang="zh-CN" altLang="en-US" sz="2400" dirty="0">
                <a:latin typeface="+mn-ea"/>
              </a:rPr>
              <a:t>传输率，</a:t>
            </a:r>
            <a:r>
              <a:rPr lang="en-US" altLang="zh-CN" sz="2400" dirty="0">
                <a:latin typeface="+mn-ea"/>
              </a:rPr>
              <a:t>0 .1ms </a:t>
            </a:r>
            <a:r>
              <a:rPr lang="zh-CN" altLang="en-US" sz="2400" dirty="0">
                <a:latin typeface="+mn-ea"/>
              </a:rPr>
              <a:t>控制开销</a:t>
            </a:r>
            <a:endParaRPr lang="en-US" altLang="zh-CN" sz="2400" dirty="0">
              <a:latin typeface="+mn-ea"/>
            </a:endParaRPr>
          </a:p>
          <a:p>
            <a:pPr marL="457200" lvl="1" indent="0">
              <a:lnSpc>
                <a:spcPct val="132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+mn-ea"/>
              </a:rPr>
              <a:t>T</a:t>
            </a:r>
            <a:r>
              <a:rPr lang="en-US" altLang="zh-CN" sz="2400" baseline="-25000" dirty="0"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=5ms + ½</a:t>
            </a:r>
            <a:r>
              <a:rPr lang="zh-CN" altLang="en-US" sz="2400" dirty="0">
                <a:latin typeface="+mn-ea"/>
              </a:rPr>
              <a:t>*</a:t>
            </a:r>
            <a:r>
              <a:rPr lang="en-US" altLang="zh-CN" sz="2400" dirty="0">
                <a:latin typeface="+mn-ea"/>
              </a:rPr>
              <a:t>1/(5400/60)sec + 4KB / 1Gb/sec + 0.1ms </a:t>
            </a:r>
          </a:p>
          <a:p>
            <a:pPr marL="457200" lvl="1" indent="0">
              <a:lnSpc>
                <a:spcPct val="132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+mn-ea"/>
              </a:rPr>
              <a:t>=5.1ms + 5.56ms+0.04ms </a:t>
            </a:r>
          </a:p>
          <a:p>
            <a:pPr marL="457200" lvl="1" indent="0">
              <a:lnSpc>
                <a:spcPct val="132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+mn-ea"/>
              </a:rPr>
              <a:t>=10.7ms</a:t>
            </a:r>
          </a:p>
          <a:p>
            <a:pPr>
              <a:lnSpc>
                <a:spcPct val="132000"/>
              </a:lnSpc>
              <a:spcBef>
                <a:spcPts val="600"/>
              </a:spcBef>
              <a:defRPr/>
            </a:pPr>
            <a:endParaRPr lang="zh-CN" altLang="en-US" sz="2400" dirty="0">
              <a:latin typeface="+mn-ea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685556" y="1786163"/>
          <a:ext cx="6952393" cy="935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900" imgH="393700" progId="Equation.3">
                  <p:embed/>
                </p:oleObj>
              </mc:Choice>
              <mc:Fallback>
                <p:oleObj name="Equation" r:id="rId2" imgW="1104900" imgH="3937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56" y="1786163"/>
                        <a:ext cx="6952393" cy="935899"/>
                      </a:xfrm>
                      <a:prstGeom prst="rect">
                        <a:avLst/>
                      </a:prstGeom>
                      <a:solidFill>
                        <a:srgbClr val="FF993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7.8.2 </a:t>
            </a:r>
            <a:r>
              <a:rPr lang="zh-CN" altLang="en-US" sz="2800" b="1" dirty="0">
                <a:solidFill>
                  <a:schemeClr val="bg1"/>
                </a:solidFill>
              </a:rPr>
              <a:t>早期的磁盘调度算法</a:t>
            </a:r>
          </a:p>
        </p:txBody>
      </p:sp>
      <p:sp>
        <p:nvSpPr>
          <p:cNvPr id="3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9925" y="1718277"/>
            <a:ext cx="5869189" cy="1573522"/>
            <a:chOff x="660400" y="1787149"/>
            <a:chExt cx="5869189" cy="1573522"/>
          </a:xfrm>
        </p:grpSpPr>
        <p:sp>
          <p:nvSpPr>
            <p:cNvPr id="9" name="îṧľîḋé"/>
            <p:cNvSpPr txBox="1"/>
            <p:nvPr/>
          </p:nvSpPr>
          <p:spPr>
            <a:xfrm>
              <a:off x="1296567" y="1835355"/>
              <a:ext cx="5233022" cy="1525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sz="2400" dirty="0">
                  <a:sym typeface="Wingdings" panose="05000000000000000000" pitchFamily="2" charset="2"/>
                </a:rPr>
                <a:t>磁盘是可供多个进程共享的设备，当有多个进程都要求访问磁盘时，应采用一种最佳调度算法，以使各进程</a:t>
              </a:r>
              <a:r>
                <a:rPr lang="zh-CN" altLang="en-US" sz="2400" u="sng" dirty="0">
                  <a:sym typeface="Wingdings" panose="05000000000000000000" pitchFamily="2" charset="2"/>
                </a:rPr>
                <a:t>对磁盘的平均访问时间最小</a:t>
              </a:r>
              <a:r>
                <a:rPr lang="zh-CN" altLang="en-US" sz="2400" dirty="0">
                  <a:sym typeface="Wingdings" panose="05000000000000000000" pitchFamily="2" charset="2"/>
                </a:rPr>
                <a:t>。</a:t>
              </a:r>
              <a:endParaRPr lang="en-US" altLang="zh-CN" sz="2400" dirty="0">
                <a:sym typeface="Wingdings" panose="05000000000000000000" pitchFamily="2" charset="2"/>
              </a:endParaRP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669925" y="4144277"/>
            <a:ext cx="5869189" cy="1213335"/>
            <a:chOff x="660400" y="2092935"/>
            <a:chExt cx="5869189" cy="1213335"/>
          </a:xfrm>
        </p:grpSpPr>
        <p:sp>
          <p:nvSpPr>
            <p:cNvPr id="16" name="ïšļíďè"/>
            <p:cNvSpPr txBox="1"/>
            <p:nvPr/>
          </p:nvSpPr>
          <p:spPr>
            <a:xfrm>
              <a:off x="1296567" y="2092935"/>
              <a:ext cx="5233022" cy="12133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sz="2400" dirty="0">
                  <a:sym typeface="Wingdings" panose="05000000000000000000" pitchFamily="2" charset="2"/>
                </a:rPr>
                <a:t>由于在访问磁盘的时间中，主要是寻道时间，因此，</a:t>
              </a:r>
              <a:r>
                <a:rPr lang="zh-CN" altLang="en-US" sz="2400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磁盘调度的目标，是使磁盘的平均寻道时间最小</a:t>
              </a:r>
              <a:r>
                <a:rPr lang="zh-CN" alt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。</a:t>
              </a:r>
              <a:endParaRPr lang="zh-CN" altLang="en-US" sz="2400" dirty="0">
                <a:sym typeface="Wingdings" panose="05000000000000000000" pitchFamily="2" charset="2"/>
              </a:endParaRPr>
            </a:p>
          </p:txBody>
        </p: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9</a:t>
            </a:r>
            <a:r>
              <a:rPr lang="zh-CN" altLang="en-US" sz="2800" b="1" dirty="0">
                <a:solidFill>
                  <a:schemeClr val="bg1"/>
                </a:solidFill>
              </a:rPr>
              <a:t>章 磁盘存储器管理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6960" y="1585520"/>
            <a:ext cx="72005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文件的物理结构直接与外存的组织方式有关。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96960" y="4976206"/>
            <a:ext cx="6706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现代</a:t>
            </a:r>
            <a:r>
              <a:rPr lang="en-US" altLang="zh-CN" sz="2500" dirty="0"/>
              <a:t>OS</a:t>
            </a:r>
            <a:r>
              <a:rPr lang="zh-CN" altLang="en-US" sz="2500" dirty="0"/>
              <a:t>，可能会采用多种类型的外存组织方式。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054" y="156697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054" y="258061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054" y="489733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文本框 9"/>
          <p:cNvSpPr txBox="1"/>
          <p:nvPr/>
        </p:nvSpPr>
        <p:spPr>
          <a:xfrm>
            <a:off x="1496960" y="2627720"/>
            <a:ext cx="72005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不同的外存组织方式，将形成不同的文件物理结构。</a:t>
            </a:r>
          </a:p>
        </p:txBody>
      </p:sp>
      <p:sp>
        <p:nvSpPr>
          <p:cNvPr id="11" name="íşļîḓé"/>
          <p:cNvSpPr/>
          <p:nvPr/>
        </p:nvSpPr>
        <p:spPr bwMode="auto">
          <a:xfrm>
            <a:off x="1496960" y="3104773"/>
            <a:ext cx="9301649" cy="154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u="sng" dirty="0">
                <a:solidFill>
                  <a:srgbClr val="0000FF"/>
                </a:solidFill>
              </a:rPr>
              <a:t>连续组织方式</a:t>
            </a:r>
            <a:r>
              <a:rPr lang="zh-CN" altLang="en-US" sz="2400" dirty="0"/>
              <a:t>：形成的文件物理结构是</a:t>
            </a:r>
            <a:r>
              <a:rPr lang="zh-CN" altLang="en-US" sz="2400" u="sng" dirty="0">
                <a:solidFill>
                  <a:srgbClr val="0000FF"/>
                </a:solidFill>
              </a:rPr>
              <a:t>顺序式文件结构</a:t>
            </a:r>
            <a:r>
              <a:rPr lang="zh-CN" altLang="en-US" sz="2400" dirty="0"/>
              <a:t>。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u="sng" dirty="0"/>
              <a:t>链接组织方式</a:t>
            </a:r>
            <a:r>
              <a:rPr lang="zh-CN" altLang="en-US" sz="2400" dirty="0"/>
              <a:t>：形成的文件物理结构是</a:t>
            </a:r>
            <a:r>
              <a:rPr lang="zh-CN" altLang="en-US" sz="2400" u="sng" dirty="0"/>
              <a:t>链接式文件结构</a:t>
            </a:r>
            <a:r>
              <a:rPr lang="zh-CN" altLang="en-US" sz="2400" dirty="0"/>
              <a:t>。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u="sng" dirty="0">
                <a:solidFill>
                  <a:srgbClr val="FF0000"/>
                </a:solidFill>
              </a:rPr>
              <a:t>索引组织方式</a:t>
            </a:r>
            <a:r>
              <a:rPr lang="zh-CN" altLang="en-US" sz="2400" dirty="0"/>
              <a:t>：形成的文件物理结构是</a:t>
            </a:r>
            <a:r>
              <a:rPr lang="zh-CN" altLang="en-US" sz="2400" u="sng" dirty="0">
                <a:solidFill>
                  <a:srgbClr val="FF0000"/>
                </a:solidFill>
              </a:rPr>
              <a:t>索引式文件结构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先来先服务</a:t>
            </a:r>
            <a:r>
              <a:rPr lang="en-US" altLang="zh-CN" sz="2800" b="1" dirty="0">
                <a:solidFill>
                  <a:schemeClr val="bg1"/>
                </a:solidFill>
              </a:rPr>
              <a:t>FCFS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1201" y="1345427"/>
            <a:ext cx="955629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最简单的磁盘调度算法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根据进程请求访问磁盘的先后次序进行调度。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优点：公平、简单，每个进程的请求都能依次得到处理，不会出现某一进程的请求长期得不到满足的情况。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缺点：由于未对寻道进行优化，致使平均寻道时间可能较长。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FCFS</a:t>
            </a:r>
            <a:r>
              <a:rPr lang="zh-CN" altLang="en-US" sz="2400" dirty="0">
                <a:latin typeface="+mn-ea"/>
              </a:rPr>
              <a:t>仅适用于请求磁盘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的进程数目较少的场合。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zh-CN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60" y="14562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60" y="206203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60" y="270644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60" y="386602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FCFS</a:t>
            </a:r>
            <a:r>
              <a:rPr lang="zh-CN" altLang="en-US" sz="2800" b="1" dirty="0">
                <a:solidFill>
                  <a:schemeClr val="bg1"/>
                </a:solidFill>
              </a:rPr>
              <a:t>示例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9740" r="514" b="9470"/>
          <a:stretch>
            <a:fillRect/>
          </a:stretch>
        </p:blipFill>
        <p:spPr bwMode="auto">
          <a:xfrm>
            <a:off x="5079331" y="1200151"/>
            <a:ext cx="6434382" cy="4282384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4" y="1054100"/>
            <a:ext cx="4452605" cy="5256548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6449920" y="5680748"/>
            <a:ext cx="3505180" cy="40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400" dirty="0">
                <a:latin typeface="+mn-ea"/>
              </a:rPr>
              <a:t>总的磁头移动为</a:t>
            </a:r>
            <a:r>
              <a:rPr lang="en-US" altLang="zh-CN" sz="2400" dirty="0">
                <a:latin typeface="+mn-ea"/>
              </a:rPr>
              <a:t>640</a:t>
            </a:r>
            <a:r>
              <a:rPr lang="zh-CN" altLang="en-US" sz="2400" dirty="0">
                <a:latin typeface="+mn-ea"/>
              </a:rPr>
              <a:t>柱面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最短寻道时间优先</a:t>
            </a:r>
            <a:r>
              <a:rPr lang="en-US" altLang="zh-CN" sz="2800" b="1" dirty="0">
                <a:solidFill>
                  <a:schemeClr val="bg1"/>
                </a:solidFill>
              </a:rPr>
              <a:t>SSTF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9925" y="1718277"/>
            <a:ext cx="5869189" cy="1573522"/>
            <a:chOff x="660400" y="1787149"/>
            <a:chExt cx="5869189" cy="1573522"/>
          </a:xfrm>
        </p:grpSpPr>
        <p:sp>
          <p:nvSpPr>
            <p:cNvPr id="5" name="îṧľîḋé"/>
            <p:cNvSpPr txBox="1"/>
            <p:nvPr/>
          </p:nvSpPr>
          <p:spPr>
            <a:xfrm>
              <a:off x="1296567" y="1835355"/>
              <a:ext cx="5233022" cy="1525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sz="2400" dirty="0">
                  <a:sym typeface="Wingdings" panose="05000000000000000000" pitchFamily="2" charset="2"/>
                </a:rPr>
                <a:t>选择这样的进程，其要求访问的磁道，与当前磁头所在的磁道距离最近，以使每次的寻道时间最短，但不保证平均寻道时间最短</a:t>
              </a: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iŝļïḓê"/>
          <p:cNvGrpSpPr/>
          <p:nvPr/>
        </p:nvGrpSpPr>
        <p:grpSpPr>
          <a:xfrm>
            <a:off x="669925" y="4144277"/>
            <a:ext cx="5869189" cy="1213335"/>
            <a:chOff x="660400" y="2092935"/>
            <a:chExt cx="5869189" cy="1213335"/>
          </a:xfrm>
        </p:grpSpPr>
        <p:sp>
          <p:nvSpPr>
            <p:cNvPr id="10" name="ïšļíďè"/>
            <p:cNvSpPr txBox="1"/>
            <p:nvPr/>
          </p:nvSpPr>
          <p:spPr>
            <a:xfrm>
              <a:off x="1296567" y="2092935"/>
              <a:ext cx="5233022" cy="12133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en-US" altLang="zh-CN" sz="2400" dirty="0">
                  <a:sym typeface="Wingdings" panose="05000000000000000000" pitchFamily="2" charset="2"/>
                </a:rPr>
                <a:t>SSTF</a:t>
              </a:r>
              <a:r>
                <a:rPr lang="zh-CN" altLang="en-US" sz="2400" dirty="0">
                  <a:sym typeface="Wingdings" panose="05000000000000000000" pitchFamily="2" charset="2"/>
                </a:rPr>
                <a:t>的平均每次磁头移动的距离，明显低于</a:t>
              </a:r>
              <a:r>
                <a:rPr lang="en-US" altLang="zh-CN" sz="2400" dirty="0">
                  <a:sym typeface="Wingdings" panose="05000000000000000000" pitchFamily="2" charset="2"/>
                </a:rPr>
                <a:t>FCFS</a:t>
              </a:r>
              <a:r>
                <a:rPr lang="zh-CN" altLang="en-US" sz="2400" dirty="0">
                  <a:sym typeface="Wingdings" panose="05000000000000000000" pitchFamily="2" charset="2"/>
                </a:rPr>
                <a:t>的距离，因而</a:t>
              </a:r>
              <a:r>
                <a:rPr lang="en-US" altLang="zh-CN" sz="2400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SSTF</a:t>
              </a:r>
              <a:r>
                <a:rPr lang="zh-CN" altLang="en-US" sz="2400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比</a:t>
              </a:r>
              <a:r>
                <a:rPr lang="en-US" altLang="zh-CN" sz="2400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FCFS</a:t>
              </a:r>
              <a:r>
                <a:rPr lang="zh-CN" altLang="en-US" sz="2400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寻道性能更好</a:t>
              </a:r>
            </a:p>
          </p:txBody>
        </p:sp>
        <p:grpSp>
          <p:nvGrpSpPr>
            <p:cNvPr id="11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2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SSTF</a:t>
            </a:r>
            <a:r>
              <a:rPr lang="zh-CN" altLang="en-US" sz="2800" b="1" dirty="0">
                <a:solidFill>
                  <a:schemeClr val="bg1"/>
                </a:solidFill>
              </a:rPr>
              <a:t>示例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t="9895" r="658" b="9366"/>
          <a:stretch>
            <a:fillRect/>
          </a:stretch>
        </p:blipFill>
        <p:spPr bwMode="auto">
          <a:xfrm>
            <a:off x="5387670" y="1265978"/>
            <a:ext cx="5752555" cy="435562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088370"/>
            <a:ext cx="4371113" cy="519652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6511357" y="5770900"/>
            <a:ext cx="3505180" cy="40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400" dirty="0">
                <a:latin typeface="+mn-ea"/>
              </a:rPr>
              <a:t>总的磁头移动为</a:t>
            </a:r>
            <a:r>
              <a:rPr lang="en-US" altLang="zh-CN" sz="2400" dirty="0">
                <a:latin typeface="+mn-ea"/>
              </a:rPr>
              <a:t>236</a:t>
            </a:r>
            <a:r>
              <a:rPr lang="zh-CN" altLang="en-US" sz="2400" dirty="0">
                <a:latin typeface="+mn-ea"/>
              </a:rPr>
              <a:t>柱面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7.8.3 </a:t>
            </a:r>
            <a:r>
              <a:rPr lang="zh-CN" altLang="en-US" sz="2800" b="1" dirty="0">
                <a:solidFill>
                  <a:schemeClr val="bg1"/>
                </a:solidFill>
              </a:rPr>
              <a:t>基于扫描的磁盘调度算法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15263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4" name="文本框 3"/>
          <p:cNvSpPr txBox="1"/>
          <p:nvPr/>
        </p:nvSpPr>
        <p:spPr>
          <a:xfrm>
            <a:off x="1725596" y="1975820"/>
            <a:ext cx="9543418" cy="94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+mn-ea"/>
              </a:rPr>
              <a:t>SSTF</a:t>
            </a:r>
            <a:r>
              <a:rPr lang="zh-CN" altLang="en-US" sz="2200" dirty="0">
                <a:latin typeface="+mn-ea"/>
              </a:rPr>
              <a:t>寻道性能好，但可能导致某个进程发生“饥饿”现象。改进</a:t>
            </a:r>
            <a:r>
              <a:rPr lang="en-US" altLang="zh-CN" sz="2200" dirty="0">
                <a:latin typeface="+mn-ea"/>
              </a:rPr>
              <a:t>SSTF</a:t>
            </a:r>
            <a:r>
              <a:rPr lang="zh-CN" altLang="en-US" sz="2200" dirty="0">
                <a:latin typeface="+mn-ea"/>
              </a:rPr>
              <a:t>后，可防止进程出现“饥饿”现象。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5596" y="1514155"/>
            <a:ext cx="633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进程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“饥饿”现象</a:t>
            </a:r>
            <a:endParaRPr lang="zh-CN" altLang="en-US" sz="2400" dirty="0">
              <a:sym typeface="Wingdings" panose="05000000000000000000" pitchFamily="2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455" y="299003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文本框 6"/>
          <p:cNvSpPr txBox="1"/>
          <p:nvPr/>
        </p:nvSpPr>
        <p:spPr>
          <a:xfrm>
            <a:off x="1725596" y="3439509"/>
            <a:ext cx="9543418" cy="2436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也称：电梯调度算法。</a:t>
            </a:r>
          </a:p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不仅考虑到欲访问的磁道与当前磁道的距离，更优先考虑的是磁头当前的移动方向。</a:t>
            </a:r>
          </a:p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磁臂从磁盘的一端向另一段移动，沿途响应服务请求。当到达另一端时，磁头改变移动方向，继续处理。磁头在磁盘上来回扫描。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25596" y="2977844"/>
            <a:ext cx="633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SCAN</a:t>
            </a: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算法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SCAN</a:t>
            </a:r>
            <a:r>
              <a:rPr lang="zh-CN" altLang="en-US" sz="2800" b="1" dirty="0">
                <a:solidFill>
                  <a:schemeClr val="bg1"/>
                </a:solidFill>
              </a:rPr>
              <a:t>示例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7816" r="438" b="8105"/>
          <a:stretch>
            <a:fillRect/>
          </a:stretch>
        </p:blipFill>
        <p:spPr bwMode="auto">
          <a:xfrm>
            <a:off x="4797390" y="1249550"/>
            <a:ext cx="6928629" cy="397460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0" y="1076325"/>
            <a:ext cx="4299045" cy="5118413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6343932" y="5471767"/>
            <a:ext cx="3505180" cy="40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400" dirty="0">
                <a:latin typeface="+mn-ea"/>
              </a:rPr>
              <a:t>总的磁头移动为</a:t>
            </a:r>
            <a:r>
              <a:rPr lang="en-US" altLang="zh-CN" sz="2400" dirty="0">
                <a:latin typeface="+mn-ea"/>
              </a:rPr>
              <a:t>208</a:t>
            </a:r>
            <a:r>
              <a:rPr lang="zh-CN" altLang="en-US" sz="2400" dirty="0">
                <a:latin typeface="+mn-ea"/>
              </a:rPr>
              <a:t>柱面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循环扫描算法</a:t>
            </a:r>
            <a:r>
              <a:rPr lang="en-US" altLang="zh-CN" sz="2800" b="1" dirty="0">
                <a:solidFill>
                  <a:schemeClr val="bg1"/>
                </a:solidFill>
              </a:rPr>
              <a:t>CSCAN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93934"/>
            <a:ext cx="10838960" cy="5245502"/>
            <a:chOff x="660400" y="1580300"/>
            <a:chExt cx="10838960" cy="5245502"/>
          </a:xfrm>
        </p:grpSpPr>
        <p:sp>
          <p:nvSpPr>
            <p:cNvPr id="4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200" dirty="0">
                  <a:solidFill>
                    <a:srgbClr val="FF0000"/>
                  </a:solidFill>
                </a:rPr>
                <a:t>CSCAN</a:t>
              </a:r>
              <a:r>
                <a:rPr lang="zh-CN" altLang="en-US" sz="2200" dirty="0">
                  <a:solidFill>
                    <a:srgbClr val="FF0000"/>
                  </a:solidFill>
                </a:rPr>
                <a:t>算法</a:t>
              </a:r>
              <a:r>
                <a:rPr lang="zh-CN" altLang="en-US" sz="2200" dirty="0">
                  <a:solidFill>
                    <a:srgbClr val="0000FF"/>
                  </a:solidFill>
                </a:rPr>
                <a:t>提供比</a:t>
              </a:r>
              <a:r>
                <a:rPr lang="en-US" altLang="zh-CN" sz="2200" dirty="0">
                  <a:solidFill>
                    <a:srgbClr val="0000FF"/>
                  </a:solidFill>
                </a:rPr>
                <a:t>SCAN</a:t>
              </a:r>
              <a:r>
                <a:rPr lang="zh-CN" altLang="en-US" sz="2200" dirty="0">
                  <a:solidFill>
                    <a:srgbClr val="0000FF"/>
                  </a:solidFill>
                </a:rPr>
                <a:t>算法更为均匀的等待时间</a:t>
              </a:r>
              <a:r>
                <a:rPr lang="zh-CN" altLang="en-US" sz="2200" dirty="0">
                  <a:solidFill>
                    <a:schemeClr val="tx1"/>
                  </a:solidFill>
                </a:rPr>
                <a:t>。</a:t>
              </a:r>
            </a:p>
          </p:txBody>
        </p:sp>
        <p:sp>
          <p:nvSpPr>
            <p:cNvPr id="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ïšlïḑè"/>
            <p:cNvSpPr/>
            <p:nvPr/>
          </p:nvSpPr>
          <p:spPr>
            <a:xfrm>
              <a:off x="4331029" y="4245057"/>
              <a:ext cx="3517243" cy="2580745"/>
            </a:xfrm>
            <a:prstGeom prst="rect">
              <a:avLst/>
            </a:prstGeom>
            <a:noFill/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 dirty="0">
                  <a:solidFill>
                    <a:schemeClr val="tx1"/>
                  </a:solidFill>
                </a:rPr>
                <a:t>磁头从磁盘一端移到另一端，随着移动不断的处理请求。不过，当磁头移到另一端时，</a:t>
              </a:r>
              <a:r>
                <a:rPr lang="zh-CN" altLang="en-US" sz="2200" dirty="0">
                  <a:solidFill>
                    <a:srgbClr val="FF0000"/>
                  </a:solidFill>
                </a:rPr>
                <a:t>马上返回到磁盘开始，返回时并不处理请求。</a:t>
              </a:r>
            </a:p>
          </p:txBody>
        </p:sp>
        <p:sp>
          <p:nvSpPr>
            <p:cNvPr id="8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í$ḷîḋe"/>
            <p:cNvSpPr/>
            <p:nvPr/>
          </p:nvSpPr>
          <p:spPr>
            <a:xfrm>
              <a:off x="8001657" y="4245058"/>
              <a:ext cx="349770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 dirty="0">
                  <a:solidFill>
                    <a:schemeClr val="tx1"/>
                  </a:solidFill>
                </a:rPr>
                <a:t>将柱面当作一个环链，将最后柱面和第一柱面相连。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CSCAN</a:t>
            </a:r>
            <a:r>
              <a:rPr lang="zh-CN" altLang="en-US" sz="2800" b="1" dirty="0">
                <a:solidFill>
                  <a:schemeClr val="bg1"/>
                </a:solidFill>
              </a:rPr>
              <a:t>示例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t="7787" r="714" b="7481"/>
          <a:stretch>
            <a:fillRect/>
          </a:stretch>
        </p:blipFill>
        <p:spPr bwMode="auto">
          <a:xfrm>
            <a:off x="5008830" y="1214138"/>
            <a:ext cx="6486802" cy="4774537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3" y="1087138"/>
            <a:ext cx="4266481" cy="506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CLOOK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985" y="1442353"/>
            <a:ext cx="2666100" cy="388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C-SCAN</a:t>
            </a:r>
            <a:r>
              <a:rPr lang="zh-CN" altLang="en-US" sz="2400" dirty="0">
                <a:latin typeface="+mn-ea"/>
              </a:rPr>
              <a:t>的一种形式。</a:t>
            </a:r>
          </a:p>
          <a:p>
            <a:pPr marL="342900" indent="-342900" algn="just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磁头只移动到一个方向上最远的请求为止。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接着，它马上回头，而不是继续到磁盘的尽头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7645" r="459" b="7677"/>
          <a:stretch>
            <a:fillRect/>
          </a:stretch>
        </p:blipFill>
        <p:spPr bwMode="auto">
          <a:xfrm>
            <a:off x="4213485" y="1606151"/>
            <a:ext cx="6965430" cy="4099191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NStepSCAN</a:t>
            </a:r>
            <a:r>
              <a:rPr lang="zh-CN" altLang="en-US" sz="2800" b="1" dirty="0">
                <a:solidFill>
                  <a:schemeClr val="bg1"/>
                </a:solidFill>
              </a:rPr>
              <a:t>和</a:t>
            </a:r>
            <a:r>
              <a:rPr lang="en-US" altLang="zh-CN" sz="2800" b="1" dirty="0">
                <a:solidFill>
                  <a:schemeClr val="bg1"/>
                </a:solidFill>
              </a:rPr>
              <a:t>FSCAN</a:t>
            </a:r>
            <a:r>
              <a:rPr lang="zh-CN" altLang="en-US" sz="2800" b="1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3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í$1iďè"/>
          <p:cNvGrpSpPr/>
          <p:nvPr/>
        </p:nvGrpSpPr>
        <p:grpSpPr>
          <a:xfrm>
            <a:off x="4183062" y="1607317"/>
            <a:ext cx="7562470" cy="1702554"/>
            <a:chOff x="4136995" y="1337039"/>
            <a:chExt cx="7562470" cy="1702554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4882719" y="1337039"/>
              <a:ext cx="6816746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en-US" altLang="zh-CN" sz="2400" dirty="0" err="1">
                  <a:solidFill>
                    <a:srgbClr val="0000FF"/>
                  </a:solidFill>
                  <a:latin typeface="+mj-ea"/>
                  <a:ea typeface="+mj-ea"/>
                </a:rPr>
                <a:t>NStepSCAN</a:t>
              </a:r>
              <a:r>
                <a:rPr lang="zh-CN" altLang="en-US" sz="2400" dirty="0">
                  <a:solidFill>
                    <a:srgbClr val="0000FF"/>
                  </a:solidFill>
                  <a:latin typeface="+mj-ea"/>
                  <a:ea typeface="+mj-ea"/>
                </a:rPr>
                <a:t>算法：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solidFill>
                    <a:srgbClr val="FF0000"/>
                  </a:solidFill>
                  <a:latin typeface="+mn-ea"/>
                </a:rPr>
                <a:t>“磁臂粘着”现象</a:t>
              </a:r>
              <a:r>
                <a:rPr lang="zh-CN" altLang="en-US" sz="2200" dirty="0">
                  <a:latin typeface="+mn-ea"/>
                </a:rPr>
                <a:t>：进程反复请求对某一磁道的</a:t>
              </a:r>
              <a:r>
                <a:rPr lang="en-US" altLang="zh-CN" sz="2200" dirty="0">
                  <a:latin typeface="+mn-ea"/>
                </a:rPr>
                <a:t>I/O</a:t>
              </a:r>
              <a:r>
                <a:rPr lang="zh-CN" altLang="en-US" sz="2200" dirty="0">
                  <a:latin typeface="+mn-ea"/>
                </a:rPr>
                <a:t>操作；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n-ea"/>
                </a:rPr>
                <a:t>将磁盘请求队列分为若干个长度为</a:t>
              </a:r>
              <a:r>
                <a:rPr lang="en-US" altLang="zh-CN" sz="2200" dirty="0">
                  <a:latin typeface="+mn-ea"/>
                </a:rPr>
                <a:t>N</a:t>
              </a:r>
              <a:r>
                <a:rPr lang="zh-CN" altLang="en-US" sz="2200" dirty="0">
                  <a:latin typeface="+mn-ea"/>
                </a:rPr>
                <a:t>的子队列；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n-ea"/>
                </a:rPr>
                <a:t>按</a:t>
              </a:r>
              <a:r>
                <a:rPr lang="en-US" altLang="zh-CN" sz="2200" dirty="0">
                  <a:latin typeface="+mn-ea"/>
                </a:rPr>
                <a:t>FCFS</a:t>
              </a:r>
              <a:r>
                <a:rPr lang="zh-CN" altLang="en-US" sz="2200" dirty="0">
                  <a:latin typeface="+mn-ea"/>
                </a:rPr>
                <a:t>算法依次处理子队列；</a:t>
              </a:r>
            </a:p>
            <a:p>
              <a:pPr marL="342900" indent="-342900" algn="just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n-ea"/>
                </a:rPr>
                <a:t>每个子队列使用</a:t>
              </a:r>
              <a:r>
                <a:rPr lang="en-US" altLang="zh-CN" sz="2200" dirty="0">
                  <a:latin typeface="+mn-ea"/>
                </a:rPr>
                <a:t>SCAN</a:t>
              </a:r>
              <a:r>
                <a:rPr lang="zh-CN" altLang="en-US" sz="2200" dirty="0">
                  <a:latin typeface="+mn-ea"/>
                </a:rPr>
                <a:t>算法。</a:t>
              </a: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4183062" y="4019258"/>
            <a:ext cx="7722860" cy="2127542"/>
            <a:chOff x="4136995" y="3450237"/>
            <a:chExt cx="7722860" cy="2127542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882719" y="3814163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0000FF"/>
                  </a:solidFill>
                </a:rPr>
                <a:t>FSCAN</a:t>
              </a:r>
              <a:r>
                <a:rPr lang="zh-CN" altLang="en-US" sz="2400" b="1" dirty="0">
                  <a:solidFill>
                    <a:srgbClr val="0000FF"/>
                  </a:solidFill>
                </a:rPr>
                <a:t>算法：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n-ea"/>
                </a:rPr>
                <a:t>是</a:t>
              </a:r>
              <a:r>
                <a:rPr lang="en-US" altLang="zh-CN" sz="2200" dirty="0">
                  <a:latin typeface="+mn-ea"/>
                </a:rPr>
                <a:t>N</a:t>
              </a:r>
              <a:r>
                <a:rPr lang="zh-CN" altLang="en-US" sz="2200" dirty="0">
                  <a:latin typeface="+mn-ea"/>
                </a:rPr>
                <a:t>步</a:t>
              </a:r>
              <a:r>
                <a:rPr lang="en-US" altLang="zh-CN" sz="2200" dirty="0">
                  <a:latin typeface="+mn-ea"/>
                </a:rPr>
                <a:t>SCAN</a:t>
              </a:r>
              <a:r>
                <a:rPr lang="zh-CN" altLang="en-US" sz="2200" dirty="0">
                  <a:latin typeface="+mn-ea"/>
                </a:rPr>
                <a:t>算法的简化；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n-ea"/>
                </a:rPr>
                <a:t>请求队列分为两个子队列：</a:t>
              </a:r>
            </a:p>
            <a:p>
              <a:pPr marL="800100" lvl="1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+mn-ea"/>
                </a:rPr>
                <a:t>一是当前所有请求队列，按</a:t>
              </a:r>
              <a:r>
                <a:rPr lang="en-US" altLang="zh-CN" sz="2000" dirty="0">
                  <a:latin typeface="+mn-ea"/>
                </a:rPr>
                <a:t>SCAN</a:t>
              </a:r>
              <a:r>
                <a:rPr lang="zh-CN" altLang="en-US" sz="2000" dirty="0">
                  <a:latin typeface="+mn-ea"/>
                </a:rPr>
                <a:t>算法调度；</a:t>
              </a:r>
            </a:p>
            <a:p>
              <a:pPr marL="800100" lvl="1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+mn-ea"/>
                </a:rPr>
                <a:t>二是扫描期间，新出现的请求队列，推迟到下一次扫描时处理。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9.1.1</a:t>
            </a:r>
            <a:r>
              <a:rPr lang="zh-CN" altLang="en-US" sz="2800" b="1" dirty="0">
                <a:solidFill>
                  <a:schemeClr val="bg1"/>
                </a:solidFill>
              </a:rPr>
              <a:t>连续组织方式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2257" y="1274802"/>
            <a:ext cx="72005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为每个文件分配一组相邻接（连续）的磁盘块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861681" y="2093238"/>
            <a:ext cx="3843483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优点：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6021745" y="2093238"/>
            <a:ext cx="5024207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缺点：</a:t>
            </a:r>
          </a:p>
        </p:txBody>
      </p:sp>
      <p:sp>
        <p:nvSpPr>
          <p:cNvPr id="18" name="内容占位符 2"/>
          <p:cNvSpPr txBox="1"/>
          <p:nvPr/>
        </p:nvSpPr>
        <p:spPr>
          <a:xfrm>
            <a:off x="6021745" y="2815822"/>
            <a:ext cx="5024207" cy="32283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要求分配连续的存储空间，会产生许多外碎片，因此外存空间利用率低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必须事先知道文件的长度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不能灵活地删除和插入记录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文件不能动态增长</a:t>
            </a:r>
          </a:p>
        </p:txBody>
      </p:sp>
      <p:sp>
        <p:nvSpPr>
          <p:cNvPr id="22" name="内容占位符 2"/>
          <p:cNvSpPr txBox="1"/>
          <p:nvPr/>
        </p:nvSpPr>
        <p:spPr>
          <a:xfrm>
            <a:off x="822257" y="2815822"/>
            <a:ext cx="4140360" cy="28619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顺序访问容易 － 仅需要起始块号和长度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顺序访问速度快：是几种外存组织方式中最快的一种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支持随机访问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060F02-E80C-799A-6AD8-983A322E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DBA996-C5F8-0B19-11DF-887E58B0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假设一个磁盘驱动器有</a:t>
            </a:r>
            <a:r>
              <a:rPr lang="en-US" altLang="zh-CN" dirty="0"/>
              <a:t>5000</a:t>
            </a:r>
            <a:r>
              <a:rPr lang="zh-CN" altLang="en-US" dirty="0"/>
              <a:t>个柱面，从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4999</a:t>
            </a:r>
            <a:r>
              <a:rPr lang="zh-CN" altLang="en-US" dirty="0"/>
              <a:t>。该驱动器目前正在处理请求柱面</a:t>
            </a:r>
            <a:r>
              <a:rPr lang="en-US" altLang="zh-CN" dirty="0"/>
              <a:t>2150</a:t>
            </a:r>
            <a:r>
              <a:rPr lang="zh-CN" altLang="en-US" dirty="0"/>
              <a:t>，以前请求为柱面</a:t>
            </a:r>
            <a:r>
              <a:rPr lang="en-US" altLang="zh-CN" dirty="0"/>
              <a:t>1805</a:t>
            </a:r>
            <a:r>
              <a:rPr lang="zh-CN" altLang="en-US" dirty="0"/>
              <a:t>。按</a:t>
            </a:r>
            <a:r>
              <a:rPr lang="en-US" altLang="zh-CN" dirty="0"/>
              <a:t>FIFO</a:t>
            </a:r>
            <a:r>
              <a:rPr lang="zh-CN" altLang="en-US" dirty="0"/>
              <a:t>顺序的等待请求队列是：</a:t>
            </a:r>
            <a:endParaRPr lang="en-US" altLang="zh-CN" dirty="0"/>
          </a:p>
          <a:p>
            <a:pPr lvl="1"/>
            <a:r>
              <a:rPr lang="en-US" altLang="zh-CN" dirty="0"/>
              <a:t>2069</a:t>
            </a:r>
            <a:r>
              <a:rPr lang="zh-CN" altLang="en-US" dirty="0"/>
              <a:t>，</a:t>
            </a:r>
            <a:r>
              <a:rPr lang="en-US" altLang="zh-CN" dirty="0"/>
              <a:t>1212</a:t>
            </a:r>
            <a:r>
              <a:rPr lang="zh-CN" altLang="en-US" dirty="0"/>
              <a:t>，</a:t>
            </a:r>
            <a:r>
              <a:rPr lang="en-US" altLang="zh-CN" dirty="0"/>
              <a:t>2296</a:t>
            </a:r>
            <a:r>
              <a:rPr lang="zh-CN" altLang="en-US" dirty="0"/>
              <a:t>，</a:t>
            </a:r>
            <a:r>
              <a:rPr lang="en-US" altLang="zh-CN" dirty="0"/>
              <a:t>2800</a:t>
            </a:r>
            <a:r>
              <a:rPr lang="zh-CN" altLang="en-US" dirty="0"/>
              <a:t>，</a:t>
            </a:r>
            <a:r>
              <a:rPr lang="en-US" altLang="zh-CN" dirty="0"/>
              <a:t>544</a:t>
            </a:r>
            <a:r>
              <a:rPr lang="zh-CN" altLang="en-US" dirty="0"/>
              <a:t>，</a:t>
            </a:r>
            <a:r>
              <a:rPr lang="en-US" altLang="zh-CN" dirty="0"/>
              <a:t>1618</a:t>
            </a:r>
            <a:r>
              <a:rPr lang="zh-CN" altLang="en-US" dirty="0"/>
              <a:t>，</a:t>
            </a:r>
            <a:r>
              <a:rPr lang="en-US" altLang="zh-CN" dirty="0"/>
              <a:t>356</a:t>
            </a:r>
            <a:r>
              <a:rPr lang="zh-CN" altLang="en-US" dirty="0"/>
              <a:t>，</a:t>
            </a:r>
            <a:r>
              <a:rPr lang="en-US" altLang="zh-CN" dirty="0"/>
              <a:t>1523</a:t>
            </a:r>
            <a:r>
              <a:rPr lang="zh-CN" altLang="en-US" dirty="0"/>
              <a:t>，</a:t>
            </a:r>
            <a:r>
              <a:rPr lang="en-US" altLang="zh-CN" dirty="0"/>
              <a:t>4965</a:t>
            </a:r>
            <a:r>
              <a:rPr lang="zh-CN" altLang="en-US" dirty="0"/>
              <a:t>，</a:t>
            </a:r>
            <a:r>
              <a:rPr lang="en-US" altLang="zh-CN" dirty="0"/>
              <a:t>3681</a:t>
            </a:r>
          </a:p>
          <a:p>
            <a:pPr marL="0" indent="0">
              <a:buNone/>
            </a:pPr>
            <a:r>
              <a:rPr lang="zh-CN" altLang="en-US" dirty="0"/>
              <a:t>从当前磁头位置开始，针对以下每个磁盘调度算法，磁臂移动以满足所有等待请求的总的移动距离是多少？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(1)FCFS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(2)SSTF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(3)SCAN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(4)LOOK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(5)C-SCAN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(6)C-LOOK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DB5764-D459-B8E0-688C-230CDD6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1954-57FB-4D39-A8AD-8A7DBCD2909A}" type="datetime1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4D70C1-6A83-4339-1173-96821388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 磁盘存储器管理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7A315-8EC8-3C2B-DA35-02AA7520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连续组织方式示例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580" r="12967" b="887"/>
          <a:stretch>
            <a:fillRect/>
          </a:stretch>
        </p:blipFill>
        <p:spPr bwMode="auto">
          <a:xfrm>
            <a:off x="3185656" y="1117334"/>
            <a:ext cx="5070577" cy="5073921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9.1.2 </a:t>
            </a:r>
            <a:r>
              <a:rPr lang="zh-CN" altLang="en-US" sz="2800" b="1" dirty="0">
                <a:solidFill>
                  <a:schemeClr val="bg1"/>
                </a:solidFill>
              </a:rPr>
              <a:t>链接组织方式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2256" y="1274802"/>
            <a:ext cx="10416873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3000"/>
              </a:lnSpc>
            </a:pPr>
            <a:r>
              <a:rPr lang="zh-CN" altLang="en-US" sz="2500" dirty="0"/>
              <a:t>为文件分配不连续的盘块，通过链接指针将一个文件的所有盘块链接在一起，所形成的物理文件称为</a:t>
            </a:r>
            <a:r>
              <a:rPr lang="zh-CN" altLang="en-US" sz="2500" u="sng" dirty="0">
                <a:solidFill>
                  <a:srgbClr val="0000FF"/>
                </a:solidFill>
              </a:rPr>
              <a:t>链接文件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861680" y="2608142"/>
            <a:ext cx="3843483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优点：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6021744" y="2608142"/>
            <a:ext cx="5024207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400" dirty="0"/>
              <a:t>链接方式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6021744" y="3330726"/>
            <a:ext cx="5024207" cy="23598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隐式链接：指针存放在每个</a:t>
            </a:r>
            <a:r>
              <a:rPr lang="zh-CN" altLang="en-US" sz="2400" dirty="0">
                <a:solidFill>
                  <a:srgbClr val="FF0000"/>
                </a:solidFill>
              </a:rPr>
              <a:t>盘块</a:t>
            </a:r>
            <a:r>
              <a:rPr lang="zh-CN" altLang="en-US" sz="2400" dirty="0"/>
              <a:t>中，只适合于顺序访问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显式链接：指针显式地存放在</a:t>
            </a:r>
            <a:r>
              <a:rPr lang="zh-CN" altLang="en-US" sz="2400" dirty="0">
                <a:solidFill>
                  <a:srgbClr val="FF0000"/>
                </a:solidFill>
              </a:rPr>
              <a:t>内存的文件分配表</a:t>
            </a:r>
            <a:r>
              <a:rPr lang="en-US" altLang="zh-CN" sz="2400" dirty="0">
                <a:solidFill>
                  <a:srgbClr val="FF0000"/>
                </a:solidFill>
              </a:rPr>
              <a:t>FAT</a:t>
            </a:r>
            <a:r>
              <a:rPr lang="zh-CN" altLang="en-US" sz="2400" dirty="0"/>
              <a:t>中</a:t>
            </a:r>
          </a:p>
        </p:txBody>
      </p:sp>
      <p:sp>
        <p:nvSpPr>
          <p:cNvPr id="18" name="内容占位符 2"/>
          <p:cNvSpPr txBox="1"/>
          <p:nvPr/>
        </p:nvSpPr>
        <p:spPr>
          <a:xfrm>
            <a:off x="822256" y="3330726"/>
            <a:ext cx="4140360" cy="28619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消除了磁盘的外碎片，提高了外存的利用率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对插入、删除和修改记录都非常容易</a:t>
            </a:r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文件可动态增长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隐式链接示例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638" r="14516" b="975"/>
          <a:stretch>
            <a:fillRect/>
          </a:stretch>
        </p:blipFill>
        <p:spPr>
          <a:xfrm>
            <a:off x="2451785" y="1172076"/>
            <a:ext cx="6354864" cy="495633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显式链接示例：</a:t>
            </a:r>
            <a:r>
              <a:rPr lang="en-US" altLang="zh-CN" sz="2800" b="1" dirty="0">
                <a:solidFill>
                  <a:schemeClr val="bg1"/>
                </a:solidFill>
              </a:rPr>
              <a:t>FAT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t="587" r="7326" b="896"/>
          <a:stretch>
            <a:fillRect/>
          </a:stretch>
        </p:blipFill>
        <p:spPr bwMode="auto">
          <a:xfrm>
            <a:off x="1950127" y="1187516"/>
            <a:ext cx="7584489" cy="4924144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3047</TotalTime>
  <Words>2886</Words>
  <Application>Microsoft Office PowerPoint</Application>
  <PresentationFormat>宽屏</PresentationFormat>
  <Paragraphs>321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微软雅黑 (正文)</vt:lpstr>
      <vt:lpstr>Arial</vt:lpstr>
      <vt:lpstr>Calibri</vt:lpstr>
      <vt:lpstr>Wingdings</vt:lpstr>
      <vt:lpstr>主题5</vt:lpstr>
      <vt:lpstr>think-cell Slide</vt:lpstr>
      <vt:lpstr>Equation</vt:lpstr>
      <vt:lpstr>第9章 磁盘存储器管理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课后练习：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玮 玮 李</cp:lastModifiedBy>
  <cp:revision>232</cp:revision>
  <cp:lastPrinted>2019-04-18T16:00:00Z</cp:lastPrinted>
  <dcterms:created xsi:type="dcterms:W3CDTF">2019-04-18T16:00:00Z</dcterms:created>
  <dcterms:modified xsi:type="dcterms:W3CDTF">2025-05-05T09:28:09Z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FD23EC2029474AFD9F391E6735F49F86</vt:lpwstr>
  </property>
  <property fmtid="{D5CDD505-2E9C-101B-9397-08002B2CF9AE}" pid="4" name="KSOProductBuildVer">
    <vt:lpwstr>2052-11.1.0.10356</vt:lpwstr>
  </property>
</Properties>
</file>